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20104100" cy="11309350"/>
  <p:notesSz cx="20104100" cy="11309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5.jpg"/><Relationship Id="rId6" Type="http://schemas.openxmlformats.org/officeDocument/2006/relationships/image" Target="../media/image6.jpg"/><Relationship Id="rId7" Type="http://schemas.openxmlformats.org/officeDocument/2006/relationships/image" Target="../media/image7.png"/><Relationship Id="rId8" Type="http://schemas.openxmlformats.org/officeDocument/2006/relationships/image" Target="../media/image8.jpg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3728" y="3177384"/>
            <a:ext cx="17642628" cy="180117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235019" y="8095884"/>
            <a:ext cx="13634060" cy="1607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235019" y="8095884"/>
            <a:ext cx="13634060" cy="16078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5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18803" y="2055207"/>
            <a:ext cx="2059641" cy="20300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932484" y="2328367"/>
            <a:ext cx="3507154" cy="215002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941636" y="864369"/>
            <a:ext cx="3395200" cy="3395200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2202643" y="331644"/>
            <a:ext cx="4460649" cy="4460649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91427" y="5916495"/>
            <a:ext cx="10418544" cy="539206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1514790" y="7116691"/>
            <a:ext cx="2568878" cy="2583961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4859996" y="7983052"/>
            <a:ext cx="3590822" cy="168017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9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538662" y="832090"/>
            <a:ext cx="5026774" cy="10814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900" b="1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76272" y="3533689"/>
            <a:ext cx="17951555" cy="5979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dias.satria@gmail.com" TargetMode="Externa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pn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pn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2349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850"/>
              </a:spcBef>
            </a:pPr>
            <a:r>
              <a:rPr dirty="0" spc="-75"/>
              <a:t>Dias</a:t>
            </a:r>
            <a:r>
              <a:rPr dirty="0" spc="-409"/>
              <a:t> </a:t>
            </a:r>
            <a:r>
              <a:rPr dirty="0" spc="270"/>
              <a:t>S</a:t>
            </a:r>
            <a:r>
              <a:rPr dirty="0" spc="265"/>
              <a:t>a</a:t>
            </a:r>
            <a:r>
              <a:rPr dirty="0" spc="-50"/>
              <a:t>tria,</a:t>
            </a:r>
            <a:r>
              <a:rPr dirty="0" spc="-409"/>
              <a:t> </a:t>
            </a:r>
            <a:r>
              <a:rPr dirty="0" spc="30"/>
              <a:t>PhD</a:t>
            </a:r>
          </a:p>
          <a:p>
            <a:pPr algn="ctr">
              <a:lnSpc>
                <a:spcPct val="100000"/>
              </a:lnSpc>
              <a:spcBef>
                <a:spcPts val="980"/>
              </a:spcBef>
            </a:pPr>
            <a:r>
              <a:rPr dirty="0" sz="2850" spc="20"/>
              <a:t>Departemen</a:t>
            </a:r>
            <a:r>
              <a:rPr dirty="0" sz="2850" spc="-215"/>
              <a:t> </a:t>
            </a:r>
            <a:r>
              <a:rPr dirty="0" sz="2850" spc="-5"/>
              <a:t>Ilmu</a:t>
            </a:r>
            <a:r>
              <a:rPr dirty="0" sz="2850" spc="-210"/>
              <a:t> </a:t>
            </a:r>
            <a:r>
              <a:rPr dirty="0" sz="2850" spc="-20"/>
              <a:t>Ekonomi,</a:t>
            </a:r>
            <a:r>
              <a:rPr dirty="0" sz="2850" spc="-210"/>
              <a:t> </a:t>
            </a:r>
            <a:r>
              <a:rPr dirty="0" sz="2850" spc="-20"/>
              <a:t>Fakultas</a:t>
            </a:r>
            <a:r>
              <a:rPr dirty="0" sz="2850" spc="-210"/>
              <a:t> </a:t>
            </a:r>
            <a:r>
              <a:rPr dirty="0" sz="2850" spc="-15"/>
              <a:t>Ekonomi</a:t>
            </a:r>
            <a:r>
              <a:rPr dirty="0" sz="2850" spc="-215"/>
              <a:t> </a:t>
            </a:r>
            <a:r>
              <a:rPr dirty="0" sz="2850" spc="15"/>
              <a:t>dan</a:t>
            </a:r>
            <a:r>
              <a:rPr dirty="0" sz="2850" spc="-210"/>
              <a:t> </a:t>
            </a:r>
            <a:r>
              <a:rPr dirty="0" sz="2850"/>
              <a:t>Bisnis,</a:t>
            </a:r>
            <a:r>
              <a:rPr dirty="0" sz="2850" spc="-210"/>
              <a:t> </a:t>
            </a:r>
            <a:r>
              <a:rPr dirty="0" sz="2850" spc="5"/>
              <a:t>Universitas</a:t>
            </a:r>
            <a:r>
              <a:rPr dirty="0" sz="2850" spc="-210"/>
              <a:t> </a:t>
            </a:r>
            <a:r>
              <a:rPr dirty="0" sz="2850" spc="30"/>
              <a:t>Brawijaya</a:t>
            </a:r>
            <a:endParaRPr sz="285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5206" y="832090"/>
            <a:ext cx="11934190" cy="108140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455"/>
              <a:t>P</a:t>
            </a:r>
            <a:r>
              <a:rPr dirty="0" spc="-320"/>
              <a:t>e</a:t>
            </a:r>
            <a:r>
              <a:rPr dirty="0" spc="-355"/>
              <a:t>l</a:t>
            </a:r>
            <a:r>
              <a:rPr dirty="0" spc="-470"/>
              <a:t>a</a:t>
            </a:r>
            <a:r>
              <a:rPr dirty="0" spc="-455"/>
              <a:t>y</a:t>
            </a:r>
            <a:r>
              <a:rPr dirty="0" spc="-434"/>
              <a:t>a</a:t>
            </a:r>
            <a:r>
              <a:rPr dirty="0" spc="-370"/>
              <a:t>n</a:t>
            </a:r>
            <a:r>
              <a:rPr dirty="0" spc="-434"/>
              <a:t>a</a:t>
            </a:r>
            <a:r>
              <a:rPr dirty="0" spc="-160"/>
              <a:t>n</a:t>
            </a:r>
            <a:r>
              <a:rPr dirty="0" spc="-900"/>
              <a:t> </a:t>
            </a:r>
            <a:r>
              <a:rPr dirty="0" spc="-409"/>
              <a:t>P</a:t>
            </a:r>
            <a:r>
              <a:rPr dirty="0" spc="-390"/>
              <a:t>u</a:t>
            </a:r>
            <a:r>
              <a:rPr dirty="0" spc="-160"/>
              <a:t>b</a:t>
            </a:r>
            <a:r>
              <a:rPr dirty="0" spc="-355"/>
              <a:t>l</a:t>
            </a:r>
            <a:r>
              <a:rPr dirty="0" spc="-350"/>
              <a:t>i</a:t>
            </a:r>
            <a:r>
              <a:rPr dirty="0" spc="-540"/>
              <a:t>k</a:t>
            </a:r>
            <a:r>
              <a:rPr dirty="0" spc="-430"/>
              <a:t>:</a:t>
            </a:r>
            <a:r>
              <a:rPr dirty="0" spc="-900"/>
              <a:t> </a:t>
            </a:r>
            <a:r>
              <a:rPr dirty="0" spc="-55"/>
              <a:t>A</a:t>
            </a:r>
            <a:r>
              <a:rPr dirty="0" spc="-390"/>
              <a:t>u</a:t>
            </a:r>
            <a:r>
              <a:rPr dirty="0" spc="-470"/>
              <a:t>t</a:t>
            </a:r>
            <a:r>
              <a:rPr dirty="0" spc="-204"/>
              <a:t>o</a:t>
            </a:r>
            <a:r>
              <a:rPr dirty="0" spc="-400"/>
              <a:t>m</a:t>
            </a:r>
            <a:r>
              <a:rPr dirty="0" spc="-450"/>
              <a:t>a</a:t>
            </a:r>
            <a:r>
              <a:rPr dirty="0" spc="-470"/>
              <a:t>t</a:t>
            </a:r>
            <a:r>
              <a:rPr dirty="0" spc="-350"/>
              <a:t>i</a:t>
            </a:r>
            <a:r>
              <a:rPr dirty="0" spc="-204"/>
              <a:t>o</a:t>
            </a:r>
            <a:r>
              <a:rPr dirty="0" spc="-160"/>
              <a:t>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6272" y="3281021"/>
            <a:ext cx="8058784" cy="4632960"/>
          </a:xfrm>
          <a:prstGeom prst="rect">
            <a:avLst/>
          </a:prstGeom>
        </p:spPr>
        <p:txBody>
          <a:bodyPr wrap="square" lIns="0" tIns="331470" rIns="0" bIns="0" rtlCol="0" vert="horz">
            <a:spAutoFit/>
          </a:bodyPr>
          <a:lstStyle/>
          <a:p>
            <a:pPr marL="473075" indent="-461009">
              <a:lnSpc>
                <a:spcPct val="100000"/>
              </a:lnSpc>
              <a:spcBef>
                <a:spcPts val="2610"/>
              </a:spcBef>
              <a:buChar char="•"/>
              <a:tabLst>
                <a:tab pos="473075" algn="l"/>
                <a:tab pos="473709" algn="l"/>
              </a:tabLst>
            </a:pPr>
            <a:r>
              <a:rPr dirty="0" sz="3950" spc="35">
                <a:latin typeface="Microsoft Sans Serif"/>
                <a:cs typeface="Microsoft Sans Serif"/>
              </a:rPr>
              <a:t>Registrasi</a:t>
            </a:r>
            <a:r>
              <a:rPr dirty="0" sz="3950" spc="-40">
                <a:latin typeface="Microsoft Sans Serif"/>
                <a:cs typeface="Microsoft Sans Serif"/>
              </a:rPr>
              <a:t> </a:t>
            </a:r>
            <a:r>
              <a:rPr dirty="0" sz="3950" spc="60">
                <a:latin typeface="Microsoft Sans Serif"/>
                <a:cs typeface="Microsoft Sans Serif"/>
              </a:rPr>
              <a:t>(Daftar)</a:t>
            </a:r>
            <a:endParaRPr sz="3950">
              <a:latin typeface="Microsoft Sans Serif"/>
              <a:cs typeface="Microsoft Sans Serif"/>
            </a:endParaRPr>
          </a:p>
          <a:p>
            <a:pPr marL="473075" indent="-461009">
              <a:lnSpc>
                <a:spcPct val="100000"/>
              </a:lnSpc>
              <a:spcBef>
                <a:spcPts val="2520"/>
              </a:spcBef>
              <a:buChar char="•"/>
              <a:tabLst>
                <a:tab pos="473075" algn="l"/>
                <a:tab pos="473709" algn="l"/>
              </a:tabLst>
            </a:pPr>
            <a:r>
              <a:rPr dirty="0" sz="3950" spc="-20">
                <a:latin typeface="Microsoft Sans Serif"/>
                <a:cs typeface="Microsoft Sans Serif"/>
              </a:rPr>
              <a:t>Proses</a:t>
            </a:r>
            <a:r>
              <a:rPr dirty="0" sz="3950" spc="-30">
                <a:latin typeface="Microsoft Sans Serif"/>
                <a:cs typeface="Microsoft Sans Serif"/>
              </a:rPr>
              <a:t> </a:t>
            </a:r>
            <a:r>
              <a:rPr dirty="0" sz="3950" spc="-5">
                <a:latin typeface="Microsoft Sans Serif"/>
                <a:cs typeface="Microsoft Sans Serif"/>
              </a:rPr>
              <a:t>Pelayanan</a:t>
            </a:r>
            <a:r>
              <a:rPr dirty="0" sz="3950" spc="-30">
                <a:latin typeface="Microsoft Sans Serif"/>
                <a:cs typeface="Microsoft Sans Serif"/>
              </a:rPr>
              <a:t> </a:t>
            </a:r>
            <a:r>
              <a:rPr dirty="0" sz="3950" spc="65">
                <a:latin typeface="Microsoft Sans Serif"/>
                <a:cs typeface="Microsoft Sans Serif"/>
              </a:rPr>
              <a:t>Publik</a:t>
            </a:r>
            <a:endParaRPr sz="3950">
              <a:latin typeface="Microsoft Sans Serif"/>
              <a:cs typeface="Microsoft Sans Serif"/>
            </a:endParaRPr>
          </a:p>
          <a:p>
            <a:pPr marL="473075" indent="-461009">
              <a:lnSpc>
                <a:spcPct val="100000"/>
              </a:lnSpc>
              <a:spcBef>
                <a:spcPts val="2515"/>
              </a:spcBef>
              <a:buChar char="•"/>
              <a:tabLst>
                <a:tab pos="473075" algn="l"/>
                <a:tab pos="473709" algn="l"/>
              </a:tabLst>
            </a:pPr>
            <a:r>
              <a:rPr dirty="0" sz="3950" spc="10">
                <a:latin typeface="Microsoft Sans Serif"/>
                <a:cs typeface="Microsoft Sans Serif"/>
              </a:rPr>
              <a:t>Penyelesaian</a:t>
            </a:r>
            <a:r>
              <a:rPr dirty="0" sz="3950" spc="-35">
                <a:latin typeface="Microsoft Sans Serif"/>
                <a:cs typeface="Microsoft Sans Serif"/>
              </a:rPr>
              <a:t> </a:t>
            </a:r>
            <a:r>
              <a:rPr dirty="0" sz="3950" spc="10">
                <a:latin typeface="Microsoft Sans Serif"/>
                <a:cs typeface="Microsoft Sans Serif"/>
              </a:rPr>
              <a:t>(Kepuasan</a:t>
            </a:r>
            <a:r>
              <a:rPr dirty="0" sz="3950" spc="-30">
                <a:latin typeface="Microsoft Sans Serif"/>
                <a:cs typeface="Microsoft Sans Serif"/>
              </a:rPr>
              <a:t> </a:t>
            </a:r>
            <a:r>
              <a:rPr dirty="0" sz="3950" spc="10">
                <a:latin typeface="Microsoft Sans Serif"/>
                <a:cs typeface="Microsoft Sans Serif"/>
              </a:rPr>
              <a:t>Publik?)</a:t>
            </a:r>
            <a:endParaRPr sz="3950">
              <a:latin typeface="Microsoft Sans Serif"/>
              <a:cs typeface="Microsoft Sans Serif"/>
            </a:endParaRPr>
          </a:p>
          <a:p>
            <a:pPr marL="473075" indent="-461009">
              <a:lnSpc>
                <a:spcPct val="100000"/>
              </a:lnSpc>
              <a:spcBef>
                <a:spcPts val="2515"/>
              </a:spcBef>
              <a:buChar char="•"/>
              <a:tabLst>
                <a:tab pos="473075" algn="l"/>
                <a:tab pos="473709" algn="l"/>
              </a:tabLst>
            </a:pPr>
            <a:r>
              <a:rPr dirty="0" sz="3950" spc="90">
                <a:latin typeface="Microsoft Sans Serif"/>
                <a:cs typeface="Microsoft Sans Serif"/>
              </a:rPr>
              <a:t>Follow-up</a:t>
            </a:r>
            <a:endParaRPr sz="3950">
              <a:latin typeface="Microsoft Sans Serif"/>
              <a:cs typeface="Microsoft Sans Serif"/>
            </a:endParaRPr>
          </a:p>
          <a:p>
            <a:pPr marL="473075" indent="-461009">
              <a:lnSpc>
                <a:spcPct val="100000"/>
              </a:lnSpc>
              <a:spcBef>
                <a:spcPts val="2515"/>
              </a:spcBef>
              <a:buChar char="•"/>
              <a:tabLst>
                <a:tab pos="473075" algn="l"/>
                <a:tab pos="473709" algn="l"/>
              </a:tabLst>
            </a:pPr>
            <a:r>
              <a:rPr dirty="0" sz="3950" spc="135">
                <a:latin typeface="Microsoft Sans Serif"/>
                <a:cs typeface="Microsoft Sans Serif"/>
              </a:rPr>
              <a:t>Loop</a:t>
            </a:r>
            <a:r>
              <a:rPr dirty="0" sz="3950" spc="-30">
                <a:latin typeface="Microsoft Sans Serif"/>
                <a:cs typeface="Microsoft Sans Serif"/>
              </a:rPr>
              <a:t> </a:t>
            </a:r>
            <a:r>
              <a:rPr dirty="0" sz="3950" spc="15">
                <a:latin typeface="Microsoft Sans Serif"/>
                <a:cs typeface="Microsoft Sans Serif"/>
              </a:rPr>
              <a:t>(Database)</a:t>
            </a:r>
            <a:endParaRPr sz="39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43723" y="3281021"/>
            <a:ext cx="8148320" cy="5554345"/>
          </a:xfrm>
          <a:prstGeom prst="rect">
            <a:avLst/>
          </a:prstGeom>
        </p:spPr>
        <p:txBody>
          <a:bodyPr wrap="square" lIns="0" tIns="331470" rIns="0" bIns="0" rtlCol="0" vert="horz">
            <a:spAutoFit/>
          </a:bodyPr>
          <a:lstStyle/>
          <a:p>
            <a:pPr marL="473075" indent="-461009">
              <a:lnSpc>
                <a:spcPct val="100000"/>
              </a:lnSpc>
              <a:spcBef>
                <a:spcPts val="2610"/>
              </a:spcBef>
              <a:buChar char="•"/>
              <a:tabLst>
                <a:tab pos="473075" algn="l"/>
                <a:tab pos="473709" algn="l"/>
              </a:tabLst>
            </a:pPr>
            <a:r>
              <a:rPr dirty="0" sz="3950" spc="130">
                <a:latin typeface="Microsoft Sans Serif"/>
                <a:cs typeface="Microsoft Sans Serif"/>
              </a:rPr>
              <a:t>Google</a:t>
            </a:r>
            <a:r>
              <a:rPr dirty="0" sz="3950" spc="-5">
                <a:latin typeface="Microsoft Sans Serif"/>
                <a:cs typeface="Microsoft Sans Serif"/>
              </a:rPr>
              <a:t> </a:t>
            </a:r>
            <a:r>
              <a:rPr dirty="0" sz="3950" spc="170">
                <a:latin typeface="Microsoft Sans Serif"/>
                <a:cs typeface="Microsoft Sans Serif"/>
              </a:rPr>
              <a:t>f</a:t>
            </a:r>
            <a:r>
              <a:rPr dirty="0" sz="3950" spc="225">
                <a:latin typeface="Microsoft Sans Serif"/>
                <a:cs typeface="Microsoft Sans Serif"/>
              </a:rPr>
              <a:t>orm</a:t>
            </a:r>
            <a:r>
              <a:rPr dirty="0" sz="3950" spc="-5">
                <a:latin typeface="Microsoft Sans Serif"/>
                <a:cs typeface="Microsoft Sans Serif"/>
              </a:rPr>
              <a:t> </a:t>
            </a:r>
            <a:r>
              <a:rPr dirty="0" sz="3950" spc="-170" b="1" strike="sngStrike">
                <a:latin typeface="Arial"/>
                <a:cs typeface="Arial"/>
              </a:rPr>
              <a:t>K</a:t>
            </a:r>
            <a:r>
              <a:rPr dirty="0" sz="3950" spc="190" b="1" strike="sngStrike">
                <a:latin typeface="Arial"/>
                <a:cs typeface="Arial"/>
              </a:rPr>
              <a:t>e</a:t>
            </a:r>
            <a:r>
              <a:rPr dirty="0" sz="3950" spc="160" b="1" strike="sngStrike">
                <a:latin typeface="Arial"/>
                <a:cs typeface="Arial"/>
              </a:rPr>
              <a:t>r</a:t>
            </a:r>
            <a:r>
              <a:rPr dirty="0" sz="3950" spc="225" b="1" strike="sngStrike">
                <a:latin typeface="Arial"/>
                <a:cs typeface="Arial"/>
              </a:rPr>
              <a:t>t</a:t>
            </a:r>
            <a:r>
              <a:rPr dirty="0" sz="3950" spc="90" b="1" strike="sngStrike">
                <a:latin typeface="Arial"/>
                <a:cs typeface="Arial"/>
              </a:rPr>
              <a:t>a</a:t>
            </a:r>
            <a:r>
              <a:rPr dirty="0" sz="3950" spc="-160" b="1" strike="sngStrike">
                <a:latin typeface="Arial"/>
                <a:cs typeface="Arial"/>
              </a:rPr>
              <a:t>s</a:t>
            </a:r>
            <a:r>
              <a:rPr dirty="0" sz="3950" spc="-320" b="1" strike="sngStrike">
                <a:latin typeface="Arial"/>
                <a:cs typeface="Arial"/>
              </a:rPr>
              <a:t> </a:t>
            </a:r>
            <a:r>
              <a:rPr dirty="0" sz="3950" spc="-85" b="1" strike="sngStrike">
                <a:latin typeface="Arial"/>
                <a:cs typeface="Arial"/>
              </a:rPr>
              <a:t>S</a:t>
            </a:r>
            <a:r>
              <a:rPr dirty="0" sz="3950" spc="125" b="1" strike="sngStrike">
                <a:latin typeface="Arial"/>
                <a:cs typeface="Arial"/>
              </a:rPr>
              <a:t>u</a:t>
            </a:r>
            <a:r>
              <a:rPr dirty="0" sz="3950" spc="110" b="1" strike="sngStrike">
                <a:latin typeface="Arial"/>
                <a:cs typeface="Arial"/>
              </a:rPr>
              <a:t>r</a:t>
            </a:r>
            <a:r>
              <a:rPr dirty="0" sz="3950" spc="35" b="1" strike="sngStrike">
                <a:latin typeface="Arial"/>
                <a:cs typeface="Arial"/>
              </a:rPr>
              <a:t>v</a:t>
            </a:r>
            <a:r>
              <a:rPr dirty="0" sz="3950" spc="65" b="1" strike="sngStrike">
                <a:latin typeface="Arial"/>
                <a:cs typeface="Arial"/>
              </a:rPr>
              <a:t>e</a:t>
            </a:r>
            <a:r>
              <a:rPr dirty="0" sz="3950" spc="130" b="1" strike="sngStrike">
                <a:latin typeface="Arial"/>
                <a:cs typeface="Arial"/>
              </a:rPr>
              <a:t>y</a:t>
            </a:r>
            <a:endParaRPr sz="3950">
              <a:latin typeface="Arial"/>
              <a:cs typeface="Arial"/>
            </a:endParaRPr>
          </a:p>
          <a:p>
            <a:pPr marL="473075" indent="-461009">
              <a:lnSpc>
                <a:spcPct val="100000"/>
              </a:lnSpc>
              <a:spcBef>
                <a:spcPts val="2520"/>
              </a:spcBef>
              <a:buChar char="•"/>
              <a:tabLst>
                <a:tab pos="473075" algn="l"/>
                <a:tab pos="473709" algn="l"/>
              </a:tabLst>
            </a:pPr>
            <a:r>
              <a:rPr dirty="0" sz="3950" spc="130">
                <a:latin typeface="Microsoft Sans Serif"/>
                <a:cs typeface="Microsoft Sans Serif"/>
              </a:rPr>
              <a:t>Google</a:t>
            </a:r>
            <a:r>
              <a:rPr dirty="0" sz="3950" spc="-20">
                <a:latin typeface="Microsoft Sans Serif"/>
                <a:cs typeface="Microsoft Sans Serif"/>
              </a:rPr>
              <a:t> </a:t>
            </a:r>
            <a:r>
              <a:rPr dirty="0" sz="3950" spc="210">
                <a:latin typeface="Microsoft Sans Serif"/>
                <a:cs typeface="Microsoft Sans Serif"/>
              </a:rPr>
              <a:t>form</a:t>
            </a:r>
            <a:r>
              <a:rPr dirty="0" sz="3950" spc="-15">
                <a:latin typeface="Microsoft Sans Serif"/>
                <a:cs typeface="Microsoft Sans Serif"/>
              </a:rPr>
              <a:t> </a:t>
            </a:r>
            <a:r>
              <a:rPr dirty="0" sz="3950" spc="10" b="1" strike="sngStrike">
                <a:latin typeface="Arial"/>
                <a:cs typeface="Arial"/>
              </a:rPr>
              <a:t>Tabulasi</a:t>
            </a:r>
            <a:endParaRPr sz="3950">
              <a:latin typeface="Arial"/>
              <a:cs typeface="Arial"/>
            </a:endParaRPr>
          </a:p>
          <a:p>
            <a:pPr marL="473075" indent="-461009">
              <a:lnSpc>
                <a:spcPct val="100000"/>
              </a:lnSpc>
              <a:spcBef>
                <a:spcPts val="2515"/>
              </a:spcBef>
              <a:buChar char="•"/>
              <a:tabLst>
                <a:tab pos="473075" algn="l"/>
                <a:tab pos="473709" algn="l"/>
              </a:tabLst>
            </a:pPr>
            <a:r>
              <a:rPr dirty="0" sz="3950" spc="130">
                <a:latin typeface="Microsoft Sans Serif"/>
                <a:cs typeface="Microsoft Sans Serif"/>
              </a:rPr>
              <a:t>Google</a:t>
            </a:r>
            <a:r>
              <a:rPr dirty="0" sz="3950" spc="-40">
                <a:latin typeface="Microsoft Sans Serif"/>
                <a:cs typeface="Microsoft Sans Serif"/>
              </a:rPr>
              <a:t> </a:t>
            </a:r>
            <a:r>
              <a:rPr dirty="0" sz="3950" spc="210">
                <a:latin typeface="Microsoft Sans Serif"/>
                <a:cs typeface="Microsoft Sans Serif"/>
              </a:rPr>
              <a:t>form</a:t>
            </a:r>
            <a:endParaRPr sz="3950">
              <a:latin typeface="Microsoft Sans Serif"/>
              <a:cs typeface="Microsoft Sans Serif"/>
            </a:endParaRPr>
          </a:p>
          <a:p>
            <a:pPr marL="473075" indent="-461009">
              <a:lnSpc>
                <a:spcPct val="100000"/>
              </a:lnSpc>
              <a:spcBef>
                <a:spcPts val="2515"/>
              </a:spcBef>
              <a:buChar char="•"/>
              <a:tabLst>
                <a:tab pos="473075" algn="l"/>
                <a:tab pos="473709" algn="l"/>
              </a:tabLst>
            </a:pPr>
            <a:r>
              <a:rPr dirty="0" sz="3950" spc="130">
                <a:latin typeface="Microsoft Sans Serif"/>
                <a:cs typeface="Microsoft Sans Serif"/>
              </a:rPr>
              <a:t>Google</a:t>
            </a:r>
            <a:r>
              <a:rPr dirty="0" sz="3950" spc="-30">
                <a:latin typeface="Microsoft Sans Serif"/>
                <a:cs typeface="Microsoft Sans Serif"/>
              </a:rPr>
              <a:t> </a:t>
            </a:r>
            <a:r>
              <a:rPr dirty="0" sz="3950" spc="100">
                <a:latin typeface="Microsoft Sans Serif"/>
                <a:cs typeface="Microsoft Sans Serif"/>
              </a:rPr>
              <a:t>sheet</a:t>
            </a:r>
            <a:r>
              <a:rPr dirty="0" sz="3950" spc="-25">
                <a:latin typeface="Microsoft Sans Serif"/>
                <a:cs typeface="Microsoft Sans Serif"/>
              </a:rPr>
              <a:t> </a:t>
            </a:r>
            <a:r>
              <a:rPr dirty="0" sz="3950" spc="25" b="1" strike="sngStrike">
                <a:latin typeface="Arial"/>
                <a:cs typeface="Arial"/>
              </a:rPr>
              <a:t>Excel</a:t>
            </a:r>
            <a:endParaRPr sz="3950">
              <a:latin typeface="Arial"/>
              <a:cs typeface="Arial"/>
            </a:endParaRPr>
          </a:p>
          <a:p>
            <a:pPr marL="473075" indent="-461009">
              <a:lnSpc>
                <a:spcPct val="100000"/>
              </a:lnSpc>
              <a:spcBef>
                <a:spcPts val="2515"/>
              </a:spcBef>
              <a:buChar char="•"/>
              <a:tabLst>
                <a:tab pos="473075" algn="l"/>
                <a:tab pos="473709" algn="l"/>
              </a:tabLst>
            </a:pPr>
            <a:r>
              <a:rPr dirty="0" sz="3950" spc="75">
                <a:latin typeface="Microsoft Sans Serif"/>
                <a:cs typeface="Microsoft Sans Serif"/>
              </a:rPr>
              <a:t>Looker</a:t>
            </a:r>
            <a:r>
              <a:rPr dirty="0" sz="3950" spc="-20">
                <a:latin typeface="Microsoft Sans Serif"/>
                <a:cs typeface="Microsoft Sans Serif"/>
              </a:rPr>
              <a:t> </a:t>
            </a:r>
            <a:r>
              <a:rPr dirty="0" sz="3950" spc="160">
                <a:latin typeface="Microsoft Sans Serif"/>
                <a:cs typeface="Microsoft Sans Serif"/>
              </a:rPr>
              <a:t>studio</a:t>
            </a:r>
            <a:r>
              <a:rPr dirty="0" sz="3950" spc="-15">
                <a:latin typeface="Microsoft Sans Serif"/>
                <a:cs typeface="Microsoft Sans Serif"/>
              </a:rPr>
              <a:t> </a:t>
            </a:r>
            <a:r>
              <a:rPr dirty="0" sz="3950" spc="60">
                <a:latin typeface="Microsoft Sans Serif"/>
                <a:cs typeface="Microsoft Sans Serif"/>
              </a:rPr>
              <a:t>(Dashboard)</a:t>
            </a:r>
            <a:r>
              <a:rPr dirty="0" sz="3950" spc="-20">
                <a:latin typeface="Microsoft Sans Serif"/>
                <a:cs typeface="Microsoft Sans Serif"/>
              </a:rPr>
              <a:t> </a:t>
            </a:r>
            <a:r>
              <a:rPr dirty="0" sz="3950" spc="25" b="1" strike="sngStrike">
                <a:latin typeface="Arial"/>
                <a:cs typeface="Arial"/>
              </a:rPr>
              <a:t>Excel</a:t>
            </a:r>
            <a:endParaRPr sz="3950">
              <a:latin typeface="Arial"/>
              <a:cs typeface="Arial"/>
            </a:endParaRPr>
          </a:p>
          <a:p>
            <a:pPr marL="473075" indent="-461009">
              <a:lnSpc>
                <a:spcPct val="100000"/>
              </a:lnSpc>
              <a:spcBef>
                <a:spcPts val="2515"/>
              </a:spcBef>
              <a:buChar char="•"/>
              <a:tabLst>
                <a:tab pos="473075" algn="l"/>
                <a:tab pos="473709" algn="l"/>
              </a:tabLst>
            </a:pPr>
            <a:r>
              <a:rPr dirty="0" sz="3950" spc="15">
                <a:latin typeface="Microsoft Sans Serif"/>
                <a:cs typeface="Microsoft Sans Serif"/>
              </a:rPr>
              <a:t>Email,</a:t>
            </a:r>
            <a:r>
              <a:rPr dirty="0" sz="3950" spc="-20">
                <a:latin typeface="Microsoft Sans Serif"/>
                <a:cs typeface="Microsoft Sans Serif"/>
              </a:rPr>
              <a:t> </a:t>
            </a:r>
            <a:r>
              <a:rPr dirty="0" sz="3950" spc="80">
                <a:latin typeface="Microsoft Sans Serif"/>
                <a:cs typeface="Microsoft Sans Serif"/>
              </a:rPr>
              <a:t>Whatsapp,</a:t>
            </a:r>
            <a:r>
              <a:rPr dirty="0" sz="3950" spc="-15">
                <a:latin typeface="Microsoft Sans Serif"/>
                <a:cs typeface="Microsoft Sans Serif"/>
              </a:rPr>
              <a:t> Telp</a:t>
            </a:r>
            <a:r>
              <a:rPr dirty="0" sz="3950" spc="-20">
                <a:latin typeface="Microsoft Sans Serif"/>
                <a:cs typeface="Microsoft Sans Serif"/>
              </a:rPr>
              <a:t> </a:t>
            </a:r>
            <a:r>
              <a:rPr dirty="0" sz="3950" spc="125" b="1" strike="sngStrike">
                <a:latin typeface="Arial"/>
                <a:cs typeface="Arial"/>
              </a:rPr>
              <a:t>Manual</a:t>
            </a:r>
            <a:endParaRPr sz="395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72608" y="5208047"/>
            <a:ext cx="4787900" cy="108140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315"/>
              <a:t>Automation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3332" y="832090"/>
            <a:ext cx="11957685" cy="108140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455"/>
              <a:t>P</a:t>
            </a:r>
            <a:r>
              <a:rPr dirty="0" spc="-320"/>
              <a:t>e</a:t>
            </a:r>
            <a:r>
              <a:rPr dirty="0" spc="-355"/>
              <a:t>l</a:t>
            </a:r>
            <a:r>
              <a:rPr dirty="0" spc="-470"/>
              <a:t>a</a:t>
            </a:r>
            <a:r>
              <a:rPr dirty="0" spc="-455"/>
              <a:t>y</a:t>
            </a:r>
            <a:r>
              <a:rPr dirty="0" spc="-434"/>
              <a:t>a</a:t>
            </a:r>
            <a:r>
              <a:rPr dirty="0" spc="-370"/>
              <a:t>n</a:t>
            </a:r>
            <a:r>
              <a:rPr dirty="0" spc="-434"/>
              <a:t>a</a:t>
            </a:r>
            <a:r>
              <a:rPr dirty="0" spc="-160"/>
              <a:t>n</a:t>
            </a:r>
            <a:r>
              <a:rPr dirty="0" spc="-900"/>
              <a:t> </a:t>
            </a:r>
            <a:r>
              <a:rPr dirty="0" spc="-409"/>
              <a:t>P</a:t>
            </a:r>
            <a:r>
              <a:rPr dirty="0" spc="-390"/>
              <a:t>u</a:t>
            </a:r>
            <a:r>
              <a:rPr dirty="0" spc="-160"/>
              <a:t>b</a:t>
            </a:r>
            <a:r>
              <a:rPr dirty="0" spc="-355"/>
              <a:t>l</a:t>
            </a:r>
            <a:r>
              <a:rPr dirty="0" spc="-350"/>
              <a:t>i</a:t>
            </a:r>
            <a:r>
              <a:rPr dirty="0" spc="-540"/>
              <a:t>k</a:t>
            </a:r>
            <a:r>
              <a:rPr dirty="0" spc="-430"/>
              <a:t>:</a:t>
            </a:r>
            <a:r>
              <a:rPr dirty="0" spc="-900"/>
              <a:t> </a:t>
            </a:r>
            <a:r>
              <a:rPr dirty="0" spc="50"/>
              <a:t>A</a:t>
            </a:r>
            <a:r>
              <a:rPr dirty="0" spc="-350"/>
              <a:t>i</a:t>
            </a:r>
            <a:r>
              <a:rPr dirty="0" spc="-665"/>
              <a:t>-</a:t>
            </a:r>
            <a:r>
              <a:rPr dirty="0" spc="360"/>
              <a:t>C</a:t>
            </a:r>
            <a:r>
              <a:rPr dirty="0" spc="-370"/>
              <a:t>h</a:t>
            </a:r>
            <a:r>
              <a:rPr dirty="0" spc="-450"/>
              <a:t>a</a:t>
            </a:r>
            <a:r>
              <a:rPr dirty="0" spc="-470"/>
              <a:t>t</a:t>
            </a:r>
            <a:r>
              <a:rPr dirty="0" spc="-375"/>
              <a:t>B</a:t>
            </a:r>
            <a:r>
              <a:rPr dirty="0" spc="-75"/>
              <a:t>O</a:t>
            </a:r>
            <a:r>
              <a:rPr dirty="0" spc="-95"/>
              <a:t>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6272" y="3281021"/>
            <a:ext cx="5450840" cy="1868805"/>
          </a:xfrm>
          <a:prstGeom prst="rect">
            <a:avLst/>
          </a:prstGeom>
        </p:spPr>
        <p:txBody>
          <a:bodyPr wrap="square" lIns="0" tIns="331470" rIns="0" bIns="0" rtlCol="0" vert="horz">
            <a:spAutoFit/>
          </a:bodyPr>
          <a:lstStyle/>
          <a:p>
            <a:pPr marL="473075" indent="-461009">
              <a:lnSpc>
                <a:spcPct val="100000"/>
              </a:lnSpc>
              <a:spcBef>
                <a:spcPts val="2610"/>
              </a:spcBef>
              <a:buChar char="•"/>
              <a:tabLst>
                <a:tab pos="473075" algn="l"/>
                <a:tab pos="473709" algn="l"/>
              </a:tabLst>
            </a:pPr>
            <a:r>
              <a:rPr dirty="0" sz="3950" spc="35">
                <a:latin typeface="Microsoft Sans Serif"/>
                <a:cs typeface="Microsoft Sans Serif"/>
              </a:rPr>
              <a:t>Database</a:t>
            </a:r>
            <a:r>
              <a:rPr dirty="0" sz="3950" spc="-35">
                <a:latin typeface="Microsoft Sans Serif"/>
                <a:cs typeface="Microsoft Sans Serif"/>
              </a:rPr>
              <a:t> </a:t>
            </a:r>
            <a:r>
              <a:rPr dirty="0" sz="3950" spc="100">
                <a:latin typeface="Microsoft Sans Serif"/>
                <a:cs typeface="Microsoft Sans Serif"/>
              </a:rPr>
              <a:t>pertanyaan</a:t>
            </a:r>
            <a:endParaRPr sz="3950">
              <a:latin typeface="Microsoft Sans Serif"/>
              <a:cs typeface="Microsoft Sans Serif"/>
            </a:endParaRPr>
          </a:p>
          <a:p>
            <a:pPr marL="473075" indent="-461009">
              <a:lnSpc>
                <a:spcPct val="100000"/>
              </a:lnSpc>
              <a:spcBef>
                <a:spcPts val="2520"/>
              </a:spcBef>
              <a:buChar char="•"/>
              <a:tabLst>
                <a:tab pos="473075" algn="l"/>
                <a:tab pos="473709" algn="l"/>
              </a:tabLst>
            </a:pPr>
            <a:r>
              <a:rPr dirty="0" sz="3950" spc="35">
                <a:latin typeface="Microsoft Sans Serif"/>
                <a:cs typeface="Microsoft Sans Serif"/>
              </a:rPr>
              <a:t>Database</a:t>
            </a:r>
            <a:r>
              <a:rPr dirty="0" sz="3950" spc="-25">
                <a:latin typeface="Microsoft Sans Serif"/>
                <a:cs typeface="Microsoft Sans Serif"/>
              </a:rPr>
              <a:t> </a:t>
            </a:r>
            <a:r>
              <a:rPr dirty="0" sz="3950" spc="80">
                <a:latin typeface="Microsoft Sans Serif"/>
                <a:cs typeface="Microsoft Sans Serif"/>
              </a:rPr>
              <a:t>jawaban</a:t>
            </a:r>
            <a:endParaRPr sz="39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843723" y="3281021"/>
            <a:ext cx="4474845" cy="1868805"/>
          </a:xfrm>
          <a:prstGeom prst="rect">
            <a:avLst/>
          </a:prstGeom>
        </p:spPr>
        <p:txBody>
          <a:bodyPr wrap="square" lIns="0" tIns="331470" rIns="0" bIns="0" rtlCol="0" vert="horz">
            <a:spAutoFit/>
          </a:bodyPr>
          <a:lstStyle/>
          <a:p>
            <a:pPr marL="473075" indent="-461009">
              <a:lnSpc>
                <a:spcPct val="100000"/>
              </a:lnSpc>
              <a:spcBef>
                <a:spcPts val="2610"/>
              </a:spcBef>
              <a:buChar char="•"/>
              <a:tabLst>
                <a:tab pos="473075" algn="l"/>
                <a:tab pos="473709" algn="l"/>
              </a:tabLst>
            </a:pPr>
            <a:r>
              <a:rPr dirty="0" sz="3950" spc="20">
                <a:latin typeface="Microsoft Sans Serif"/>
                <a:cs typeface="Microsoft Sans Serif"/>
              </a:rPr>
              <a:t>Jawaban</a:t>
            </a:r>
            <a:r>
              <a:rPr dirty="0" sz="3950" spc="-55">
                <a:latin typeface="Microsoft Sans Serif"/>
                <a:cs typeface="Microsoft Sans Serif"/>
              </a:rPr>
              <a:t> </a:t>
            </a:r>
            <a:r>
              <a:rPr dirty="0" sz="3950" spc="125" b="1" strike="sngStrike">
                <a:latin typeface="Arial"/>
                <a:cs typeface="Arial"/>
              </a:rPr>
              <a:t>Manual</a:t>
            </a:r>
            <a:endParaRPr sz="3950">
              <a:latin typeface="Arial"/>
              <a:cs typeface="Arial"/>
            </a:endParaRPr>
          </a:p>
          <a:p>
            <a:pPr marL="473075" indent="-461009">
              <a:lnSpc>
                <a:spcPct val="100000"/>
              </a:lnSpc>
              <a:spcBef>
                <a:spcPts val="2520"/>
              </a:spcBef>
              <a:buChar char="•"/>
              <a:tabLst>
                <a:tab pos="473075" algn="l"/>
                <a:tab pos="473709" algn="l"/>
              </a:tabLst>
            </a:pPr>
            <a:r>
              <a:rPr dirty="0" sz="3950" spc="20">
                <a:latin typeface="Microsoft Sans Serif"/>
                <a:cs typeface="Microsoft Sans Serif"/>
              </a:rPr>
              <a:t>Ai-ChatBOT</a:t>
            </a:r>
            <a:endParaRPr sz="3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795"/>
              <a:t>T</a:t>
            </a:r>
            <a:r>
              <a:rPr dirty="0" spc="-270"/>
              <a:t>e</a:t>
            </a:r>
            <a:r>
              <a:rPr dirty="0" spc="-370"/>
              <a:t>r</a:t>
            </a:r>
            <a:r>
              <a:rPr dirty="0" spc="-350"/>
              <a:t>i</a:t>
            </a:r>
            <a:r>
              <a:rPr dirty="0" spc="-400"/>
              <a:t>m</a:t>
            </a:r>
            <a:r>
              <a:rPr dirty="0" spc="-225"/>
              <a:t>a</a:t>
            </a:r>
            <a:r>
              <a:rPr dirty="0" spc="-900"/>
              <a:t> </a:t>
            </a:r>
            <a:r>
              <a:rPr dirty="0" spc="-590"/>
              <a:t>k</a:t>
            </a:r>
            <a:r>
              <a:rPr dirty="0" spc="-434"/>
              <a:t>a</a:t>
            </a:r>
            <a:r>
              <a:rPr dirty="0" spc="-285"/>
              <a:t>s</a:t>
            </a:r>
            <a:r>
              <a:rPr dirty="0" spc="-350"/>
              <a:t>i</a:t>
            </a:r>
            <a:r>
              <a:rPr dirty="0" spc="-160"/>
              <a:t>h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6272" y="3281021"/>
            <a:ext cx="5337810" cy="3711575"/>
          </a:xfrm>
          <a:prstGeom prst="rect">
            <a:avLst/>
          </a:prstGeom>
        </p:spPr>
        <p:txBody>
          <a:bodyPr wrap="square" lIns="0" tIns="3314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610"/>
              </a:spcBef>
            </a:pPr>
            <a:r>
              <a:rPr dirty="0" sz="3950" spc="20" b="1">
                <a:latin typeface="Arial"/>
                <a:cs typeface="Arial"/>
              </a:rPr>
              <a:t>Dias</a:t>
            </a:r>
            <a:r>
              <a:rPr dirty="0" sz="3950" spc="-320" b="1">
                <a:latin typeface="Arial"/>
                <a:cs typeface="Arial"/>
              </a:rPr>
              <a:t> </a:t>
            </a:r>
            <a:r>
              <a:rPr dirty="0" sz="3950" spc="5" b="1">
                <a:latin typeface="Arial"/>
                <a:cs typeface="Arial"/>
              </a:rPr>
              <a:t>S</a:t>
            </a:r>
            <a:r>
              <a:rPr dirty="0" sz="3950" spc="-10" b="1">
                <a:latin typeface="Arial"/>
                <a:cs typeface="Arial"/>
              </a:rPr>
              <a:t>a</a:t>
            </a:r>
            <a:r>
              <a:rPr dirty="0" sz="3950" spc="135" b="1">
                <a:latin typeface="Arial"/>
                <a:cs typeface="Arial"/>
              </a:rPr>
              <a:t>tria</a:t>
            </a:r>
            <a:endParaRPr sz="39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20"/>
              </a:spcBef>
            </a:pPr>
            <a:r>
              <a:rPr dirty="0" sz="3950" spc="55">
                <a:latin typeface="Microsoft Sans Serif"/>
                <a:cs typeface="Microsoft Sans Serif"/>
              </a:rPr>
              <a:t>081333828319</a:t>
            </a:r>
            <a:endParaRPr sz="3950">
              <a:latin typeface="Microsoft Sans Serif"/>
              <a:cs typeface="Microsoft Sans Serif"/>
            </a:endParaRPr>
          </a:p>
          <a:p>
            <a:pPr marL="12700" marR="5080">
              <a:lnSpc>
                <a:spcPts val="7259"/>
              </a:lnSpc>
              <a:spcBef>
                <a:spcPts val="455"/>
              </a:spcBef>
            </a:pPr>
            <a:r>
              <a:rPr dirty="0" u="heavy" sz="3950" spc="6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2"/>
              </a:rPr>
              <a:t>dias</a:t>
            </a:r>
            <a:r>
              <a:rPr dirty="0" u="heavy" sz="3950" spc="1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2"/>
              </a:rPr>
              <a:t>.</a:t>
            </a:r>
            <a:r>
              <a:rPr dirty="0" u="heavy" sz="3950" spc="6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2"/>
              </a:rPr>
              <a:t>satria@gmail</a:t>
            </a:r>
            <a:r>
              <a:rPr dirty="0" u="heavy" sz="3950" spc="-65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2"/>
              </a:rPr>
              <a:t>.</a:t>
            </a:r>
            <a:r>
              <a:rPr dirty="0" u="heavy" sz="3950" spc="220">
                <a:uFill>
                  <a:solidFill>
                    <a:srgbClr val="000000"/>
                  </a:solidFill>
                </a:uFill>
                <a:latin typeface="Microsoft Sans Serif"/>
                <a:cs typeface="Microsoft Sans Serif"/>
                <a:hlinkClick r:id="rId2"/>
              </a:rPr>
              <a:t>com </a:t>
            </a:r>
            <a:r>
              <a:rPr dirty="0" sz="3950" spc="110">
                <a:latin typeface="Microsoft Sans Serif"/>
                <a:cs typeface="Microsoft Sans Serif"/>
              </a:rPr>
              <a:t> </a:t>
            </a:r>
            <a:r>
              <a:rPr dirty="0" sz="3950" spc="125">
                <a:latin typeface="Microsoft Sans Serif"/>
                <a:cs typeface="Microsoft Sans Serif"/>
              </a:rPr>
              <a:t>masdosen.com</a:t>
            </a:r>
            <a:endParaRPr sz="395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099" cy="1130855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352640" y="10056302"/>
              <a:ext cx="15399385" cy="520700"/>
            </a:xfrm>
            <a:custGeom>
              <a:avLst/>
              <a:gdLst/>
              <a:ahLst/>
              <a:cxnLst/>
              <a:rect l="l" t="t" r="r" b="b"/>
              <a:pathLst>
                <a:path w="15399385" h="520700">
                  <a:moveTo>
                    <a:pt x="15398819" y="0"/>
                  </a:moveTo>
                  <a:lnTo>
                    <a:pt x="0" y="0"/>
                  </a:lnTo>
                  <a:lnTo>
                    <a:pt x="0" y="520193"/>
                  </a:lnTo>
                  <a:lnTo>
                    <a:pt x="15398819" y="520193"/>
                  </a:lnTo>
                  <a:lnTo>
                    <a:pt x="15398819" y="0"/>
                  </a:lnTo>
                  <a:close/>
                </a:path>
              </a:pathLst>
            </a:custGeom>
            <a:solidFill>
              <a:srgbClr val="EE220D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/>
          <p:nvPr/>
        </p:nvSpPr>
        <p:spPr>
          <a:xfrm>
            <a:off x="2387059" y="10113128"/>
            <a:ext cx="15330169" cy="4279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00" spc="25">
                <a:solidFill>
                  <a:srgbClr val="FFFFFF"/>
                </a:solidFill>
                <a:latin typeface="Lucida Sans Unicode"/>
                <a:cs typeface="Lucida Sans Unicode"/>
              </a:rPr>
              <a:t>Menteri</a:t>
            </a:r>
            <a:r>
              <a:rPr dirty="0" sz="2600" spc="-1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25">
                <a:solidFill>
                  <a:srgbClr val="FFFFFF"/>
                </a:solidFill>
                <a:latin typeface="Lucida Sans Unicode"/>
                <a:cs typeface="Lucida Sans Unicode"/>
              </a:rPr>
              <a:t>Pendayagunaan</a:t>
            </a:r>
            <a:r>
              <a:rPr dirty="0" sz="2600" spc="-19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5">
                <a:solidFill>
                  <a:srgbClr val="FFFFFF"/>
                </a:solidFill>
                <a:latin typeface="Lucida Sans Unicode"/>
                <a:cs typeface="Lucida Sans Unicode"/>
              </a:rPr>
              <a:t>Aparatur</a:t>
            </a:r>
            <a:r>
              <a:rPr dirty="0" sz="2600" spc="-1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30">
                <a:solidFill>
                  <a:srgbClr val="FFFFFF"/>
                </a:solidFill>
                <a:latin typeface="Lucida Sans Unicode"/>
                <a:cs typeface="Lucida Sans Unicode"/>
              </a:rPr>
              <a:t>Negara</a:t>
            </a:r>
            <a:r>
              <a:rPr dirty="0" sz="2600" spc="-1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15">
                <a:solidFill>
                  <a:srgbClr val="FFFFFF"/>
                </a:solidFill>
                <a:latin typeface="Lucida Sans Unicode"/>
                <a:cs typeface="Lucida Sans Unicode"/>
              </a:rPr>
              <a:t>dan</a:t>
            </a:r>
            <a:r>
              <a:rPr dirty="0" sz="2600" spc="-1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>
                <a:solidFill>
                  <a:srgbClr val="FFFFFF"/>
                </a:solidFill>
                <a:latin typeface="Lucida Sans Unicode"/>
                <a:cs typeface="Lucida Sans Unicode"/>
              </a:rPr>
              <a:t>Reformasi</a:t>
            </a:r>
            <a:r>
              <a:rPr dirty="0" sz="2600" spc="-1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5">
                <a:solidFill>
                  <a:srgbClr val="FFFFFF"/>
                </a:solidFill>
                <a:latin typeface="Lucida Sans Unicode"/>
                <a:cs typeface="Lucida Sans Unicode"/>
              </a:rPr>
              <a:t>Birokrasi</a:t>
            </a:r>
            <a:r>
              <a:rPr dirty="0" sz="2600" spc="-1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70">
                <a:solidFill>
                  <a:srgbClr val="FFFFFF"/>
                </a:solidFill>
                <a:latin typeface="Lucida Sans Unicode"/>
                <a:cs typeface="Lucida Sans Unicode"/>
              </a:rPr>
              <a:t>(PANRB)</a:t>
            </a:r>
            <a:r>
              <a:rPr dirty="0" sz="2600" spc="-1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5">
                <a:solidFill>
                  <a:srgbClr val="FFFFFF"/>
                </a:solidFill>
                <a:latin typeface="Lucida Sans Unicode"/>
                <a:cs typeface="Lucida Sans Unicode"/>
              </a:rPr>
              <a:t>Abdullah</a:t>
            </a:r>
            <a:r>
              <a:rPr dirty="0" sz="2600" spc="-1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>
                <a:solidFill>
                  <a:srgbClr val="FFFFFF"/>
                </a:solidFill>
                <a:latin typeface="Lucida Sans Unicode"/>
                <a:cs typeface="Lucida Sans Unicode"/>
              </a:rPr>
              <a:t>Azwar</a:t>
            </a:r>
            <a:r>
              <a:rPr dirty="0" sz="2600" spc="-18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10">
                <a:solidFill>
                  <a:srgbClr val="FFFFFF"/>
                </a:solidFill>
                <a:latin typeface="Lucida Sans Unicode"/>
                <a:cs typeface="Lucida Sans Unicode"/>
              </a:rPr>
              <a:t>Anas</a:t>
            </a:r>
            <a:endParaRPr sz="2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98194" y="832090"/>
            <a:ext cx="16295369" cy="108140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330"/>
              <a:t>Literasi</a:t>
            </a:r>
            <a:r>
              <a:rPr dirty="0" spc="-900"/>
              <a:t> </a:t>
            </a:r>
            <a:r>
              <a:rPr dirty="0" spc="-325"/>
              <a:t>Digital</a:t>
            </a:r>
            <a:r>
              <a:rPr dirty="0" spc="-900"/>
              <a:t> </a:t>
            </a:r>
            <a:r>
              <a:rPr dirty="0" spc="-350"/>
              <a:t>rendah:</a:t>
            </a:r>
            <a:r>
              <a:rPr dirty="0" spc="-894"/>
              <a:t> </a:t>
            </a:r>
            <a:r>
              <a:rPr dirty="0" spc="-415"/>
              <a:t>Dewan</a:t>
            </a:r>
            <a:r>
              <a:rPr dirty="0" spc="-900"/>
              <a:t> </a:t>
            </a:r>
            <a:r>
              <a:rPr dirty="0" spc="-315"/>
              <a:t>Smart</a:t>
            </a:r>
            <a:r>
              <a:rPr dirty="0" spc="-894"/>
              <a:t> </a:t>
            </a:r>
            <a:r>
              <a:rPr dirty="0" spc="-180"/>
              <a:t>City</a:t>
            </a:r>
          </a:p>
        </p:txBody>
      </p:sp>
      <p:sp>
        <p:nvSpPr>
          <p:cNvPr id="3" name="object 3"/>
          <p:cNvSpPr/>
          <p:nvPr/>
        </p:nvSpPr>
        <p:spPr>
          <a:xfrm>
            <a:off x="7745858" y="1494341"/>
            <a:ext cx="2848610" cy="0"/>
          </a:xfrm>
          <a:custGeom>
            <a:avLst/>
            <a:gdLst/>
            <a:ahLst/>
            <a:cxnLst/>
            <a:rect l="l" t="t" r="r" b="b"/>
            <a:pathLst>
              <a:path w="2848609" h="0">
                <a:moveTo>
                  <a:pt x="0" y="0"/>
                </a:moveTo>
                <a:lnTo>
                  <a:pt x="2847997" y="0"/>
                </a:lnTo>
              </a:path>
            </a:pathLst>
          </a:custGeom>
          <a:ln w="44508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076272" y="3327088"/>
            <a:ext cx="9618345" cy="7033895"/>
          </a:xfrm>
          <a:prstGeom prst="rect">
            <a:avLst/>
          </a:prstGeom>
        </p:spPr>
        <p:txBody>
          <a:bodyPr wrap="square" lIns="0" tIns="268605" rIns="0" bIns="0" rtlCol="0" vert="horz">
            <a:spAutoFit/>
          </a:bodyPr>
          <a:lstStyle/>
          <a:p>
            <a:pPr marL="394970" indent="-382905">
              <a:lnSpc>
                <a:spcPct val="100000"/>
              </a:lnSpc>
              <a:spcBef>
                <a:spcPts val="2115"/>
              </a:spcBef>
              <a:buChar char="•"/>
              <a:tabLst>
                <a:tab pos="394970" algn="l"/>
                <a:tab pos="395605" algn="l"/>
              </a:tabLst>
            </a:pPr>
            <a:r>
              <a:rPr dirty="0" sz="3050" spc="65">
                <a:latin typeface="Microsoft Sans Serif"/>
                <a:cs typeface="Microsoft Sans Serif"/>
              </a:rPr>
              <a:t>Semakin</a:t>
            </a:r>
            <a:r>
              <a:rPr dirty="0" sz="3050">
                <a:latin typeface="Microsoft Sans Serif"/>
                <a:cs typeface="Microsoft Sans Serif"/>
              </a:rPr>
              <a:t> </a:t>
            </a:r>
            <a:r>
              <a:rPr dirty="0" sz="3050" spc="65">
                <a:latin typeface="Microsoft Sans Serif"/>
                <a:cs typeface="Microsoft Sans Serif"/>
              </a:rPr>
              <a:t>banyak</a:t>
            </a:r>
            <a:r>
              <a:rPr dirty="0" sz="3050" spc="5">
                <a:latin typeface="Microsoft Sans Serif"/>
                <a:cs typeface="Microsoft Sans Serif"/>
              </a:rPr>
              <a:t> </a:t>
            </a:r>
            <a:r>
              <a:rPr dirty="0" sz="3050" spc="-20">
                <a:latin typeface="Microsoft Sans Serif"/>
                <a:cs typeface="Microsoft Sans Serif"/>
              </a:rPr>
              <a:t>CCTV</a:t>
            </a:r>
            <a:r>
              <a:rPr dirty="0" sz="3050">
                <a:latin typeface="Microsoft Sans Serif"/>
                <a:cs typeface="Microsoft Sans Serif"/>
              </a:rPr>
              <a:t> </a:t>
            </a:r>
            <a:r>
              <a:rPr dirty="0" sz="3050" spc="75">
                <a:latin typeface="Microsoft Sans Serif"/>
                <a:cs typeface="Microsoft Sans Serif"/>
              </a:rPr>
              <a:t>semakin</a:t>
            </a:r>
            <a:r>
              <a:rPr dirty="0" sz="3050" spc="5">
                <a:latin typeface="Microsoft Sans Serif"/>
                <a:cs typeface="Microsoft Sans Serif"/>
              </a:rPr>
              <a:t> </a:t>
            </a:r>
            <a:r>
              <a:rPr dirty="0" sz="3050" spc="130">
                <a:latin typeface="Microsoft Sans Serif"/>
                <a:cs typeface="Microsoft Sans Serif"/>
              </a:rPr>
              <a:t>canggih.</a:t>
            </a:r>
            <a:endParaRPr sz="3050">
              <a:latin typeface="Microsoft Sans Serif"/>
              <a:cs typeface="Microsoft Sans Serif"/>
            </a:endParaRPr>
          </a:p>
          <a:p>
            <a:pPr marL="394970" indent="-382905">
              <a:lnSpc>
                <a:spcPct val="100000"/>
              </a:lnSpc>
              <a:spcBef>
                <a:spcPts val="2020"/>
              </a:spcBef>
              <a:buChar char="•"/>
              <a:tabLst>
                <a:tab pos="394970" algn="l"/>
                <a:tab pos="395605" algn="l"/>
              </a:tabLst>
            </a:pPr>
            <a:r>
              <a:rPr dirty="0" sz="3050" spc="45">
                <a:latin typeface="Microsoft Sans Serif"/>
                <a:cs typeface="Microsoft Sans Serif"/>
              </a:rPr>
              <a:t>Berbiaya</a:t>
            </a:r>
            <a:r>
              <a:rPr dirty="0" sz="3050" spc="-15">
                <a:latin typeface="Microsoft Sans Serif"/>
                <a:cs typeface="Microsoft Sans Serif"/>
              </a:rPr>
              <a:t> </a:t>
            </a:r>
            <a:r>
              <a:rPr dirty="0" sz="3050" spc="50">
                <a:latin typeface="Microsoft Sans Serif"/>
                <a:cs typeface="Microsoft Sans Serif"/>
              </a:rPr>
              <a:t>Mahal</a:t>
            </a:r>
            <a:r>
              <a:rPr dirty="0" sz="3050" spc="-15">
                <a:latin typeface="Microsoft Sans Serif"/>
                <a:cs typeface="Microsoft Sans Serif"/>
              </a:rPr>
              <a:t> </a:t>
            </a:r>
            <a:r>
              <a:rPr dirty="0" sz="3050" spc="-10">
                <a:latin typeface="Microsoft Sans Serif"/>
                <a:cs typeface="Microsoft Sans Serif"/>
              </a:rPr>
              <a:t>(+++Milyar).</a:t>
            </a:r>
            <a:endParaRPr sz="3050">
              <a:latin typeface="Microsoft Sans Serif"/>
              <a:cs typeface="Microsoft Sans Serif"/>
            </a:endParaRPr>
          </a:p>
          <a:p>
            <a:pPr marL="394970" indent="-382905">
              <a:lnSpc>
                <a:spcPct val="100000"/>
              </a:lnSpc>
              <a:spcBef>
                <a:spcPts val="2025"/>
              </a:spcBef>
              <a:buChar char="•"/>
              <a:tabLst>
                <a:tab pos="394970" algn="l"/>
                <a:tab pos="395605" algn="l"/>
              </a:tabLst>
            </a:pPr>
            <a:r>
              <a:rPr dirty="0" sz="3050" spc="65">
                <a:latin typeface="Microsoft Sans Serif"/>
                <a:cs typeface="Microsoft Sans Serif"/>
              </a:rPr>
              <a:t>Semakin</a:t>
            </a:r>
            <a:r>
              <a:rPr dirty="0" sz="3050" spc="5">
                <a:latin typeface="Microsoft Sans Serif"/>
                <a:cs typeface="Microsoft Sans Serif"/>
              </a:rPr>
              <a:t> </a:t>
            </a:r>
            <a:r>
              <a:rPr dirty="0" sz="3050" spc="65">
                <a:latin typeface="Microsoft Sans Serif"/>
                <a:cs typeface="Microsoft Sans Serif"/>
              </a:rPr>
              <a:t>banyak</a:t>
            </a:r>
            <a:r>
              <a:rPr dirty="0" sz="3050" spc="10">
                <a:latin typeface="Microsoft Sans Serif"/>
                <a:cs typeface="Microsoft Sans Serif"/>
              </a:rPr>
              <a:t> </a:t>
            </a:r>
            <a:r>
              <a:rPr dirty="0" sz="3050" spc="60">
                <a:latin typeface="Microsoft Sans Serif"/>
                <a:cs typeface="Microsoft Sans Serif"/>
              </a:rPr>
              <a:t>Aplikasi</a:t>
            </a:r>
            <a:r>
              <a:rPr dirty="0" sz="3050" spc="10">
                <a:latin typeface="Microsoft Sans Serif"/>
                <a:cs typeface="Microsoft Sans Serif"/>
              </a:rPr>
              <a:t> </a:t>
            </a:r>
            <a:r>
              <a:rPr dirty="0" sz="3050" spc="65">
                <a:latin typeface="Microsoft Sans Serif"/>
                <a:cs typeface="Microsoft Sans Serif"/>
              </a:rPr>
              <a:t>Semakin</a:t>
            </a:r>
            <a:r>
              <a:rPr dirty="0" sz="3050" spc="10">
                <a:latin typeface="Microsoft Sans Serif"/>
                <a:cs typeface="Microsoft Sans Serif"/>
              </a:rPr>
              <a:t> </a:t>
            </a:r>
            <a:r>
              <a:rPr dirty="0" sz="3050" spc="130">
                <a:latin typeface="Microsoft Sans Serif"/>
                <a:cs typeface="Microsoft Sans Serif"/>
              </a:rPr>
              <a:t>canggih.</a:t>
            </a:r>
            <a:endParaRPr sz="3050">
              <a:latin typeface="Microsoft Sans Serif"/>
              <a:cs typeface="Microsoft Sans Serif"/>
            </a:endParaRPr>
          </a:p>
          <a:p>
            <a:pPr marL="394970" indent="-382905">
              <a:lnSpc>
                <a:spcPct val="100000"/>
              </a:lnSpc>
              <a:spcBef>
                <a:spcPts val="2020"/>
              </a:spcBef>
              <a:buChar char="•"/>
              <a:tabLst>
                <a:tab pos="394970" algn="l"/>
                <a:tab pos="395605" algn="l"/>
              </a:tabLst>
            </a:pPr>
            <a:r>
              <a:rPr dirty="0" sz="3050" spc="65">
                <a:latin typeface="Microsoft Sans Serif"/>
                <a:cs typeface="Microsoft Sans Serif"/>
              </a:rPr>
              <a:t>Semakin</a:t>
            </a:r>
            <a:r>
              <a:rPr dirty="0" sz="3050" spc="-10">
                <a:latin typeface="Microsoft Sans Serif"/>
                <a:cs typeface="Microsoft Sans Serif"/>
              </a:rPr>
              <a:t> </a:t>
            </a:r>
            <a:r>
              <a:rPr dirty="0" sz="3050" spc="170">
                <a:latin typeface="Microsoft Sans Serif"/>
                <a:cs typeface="Microsoft Sans Serif"/>
              </a:rPr>
              <a:t>rumit</a:t>
            </a:r>
            <a:r>
              <a:rPr dirty="0" sz="3050" spc="-5">
                <a:latin typeface="Microsoft Sans Serif"/>
                <a:cs typeface="Microsoft Sans Serif"/>
              </a:rPr>
              <a:t> </a:t>
            </a:r>
            <a:r>
              <a:rPr dirty="0" sz="3050" spc="75">
                <a:latin typeface="Microsoft Sans Serif"/>
                <a:cs typeface="Microsoft Sans Serif"/>
              </a:rPr>
              <a:t>semakin</a:t>
            </a:r>
            <a:r>
              <a:rPr dirty="0" sz="3050" spc="-5">
                <a:latin typeface="Microsoft Sans Serif"/>
                <a:cs typeface="Microsoft Sans Serif"/>
              </a:rPr>
              <a:t> </a:t>
            </a:r>
            <a:r>
              <a:rPr dirty="0" sz="3050" spc="60">
                <a:latin typeface="Microsoft Sans Serif"/>
                <a:cs typeface="Microsoft Sans Serif"/>
              </a:rPr>
              <a:t>keren.</a:t>
            </a:r>
            <a:endParaRPr sz="3050">
              <a:latin typeface="Microsoft Sans Serif"/>
              <a:cs typeface="Microsoft Sans Serif"/>
            </a:endParaRPr>
          </a:p>
          <a:p>
            <a:pPr marL="394970" indent="-382905">
              <a:lnSpc>
                <a:spcPct val="100000"/>
              </a:lnSpc>
              <a:spcBef>
                <a:spcPts val="2025"/>
              </a:spcBef>
              <a:buChar char="•"/>
              <a:tabLst>
                <a:tab pos="394970" algn="l"/>
                <a:tab pos="395605" algn="l"/>
              </a:tabLst>
            </a:pPr>
            <a:r>
              <a:rPr dirty="0" sz="3050" spc="60">
                <a:latin typeface="Microsoft Sans Serif"/>
                <a:cs typeface="Microsoft Sans Serif"/>
              </a:rPr>
              <a:t>Semua</a:t>
            </a:r>
            <a:r>
              <a:rPr dirty="0" sz="3050" spc="-15">
                <a:latin typeface="Microsoft Sans Serif"/>
                <a:cs typeface="Microsoft Sans Serif"/>
              </a:rPr>
              <a:t> </a:t>
            </a:r>
            <a:r>
              <a:rPr dirty="0" sz="3050" spc="105">
                <a:latin typeface="Microsoft Sans Serif"/>
                <a:cs typeface="Microsoft Sans Serif"/>
              </a:rPr>
              <a:t>data</a:t>
            </a:r>
            <a:r>
              <a:rPr dirty="0" sz="3050" spc="-10">
                <a:latin typeface="Microsoft Sans Serif"/>
                <a:cs typeface="Microsoft Sans Serif"/>
              </a:rPr>
              <a:t> </a:t>
            </a:r>
            <a:r>
              <a:rPr dirty="0" sz="3050" spc="120">
                <a:latin typeface="Microsoft Sans Serif"/>
                <a:cs typeface="Microsoft Sans Serif"/>
              </a:rPr>
              <a:t>tidak</a:t>
            </a:r>
            <a:r>
              <a:rPr dirty="0" sz="3050" spc="-10">
                <a:latin typeface="Microsoft Sans Serif"/>
                <a:cs typeface="Microsoft Sans Serif"/>
              </a:rPr>
              <a:t> </a:t>
            </a:r>
            <a:r>
              <a:rPr dirty="0" sz="3050" spc="80">
                <a:latin typeface="Microsoft Sans Serif"/>
                <a:cs typeface="Microsoft Sans Serif"/>
              </a:rPr>
              <a:t>terkoneksi.</a:t>
            </a:r>
            <a:endParaRPr sz="3050">
              <a:latin typeface="Microsoft Sans Serif"/>
              <a:cs typeface="Microsoft Sans Serif"/>
            </a:endParaRPr>
          </a:p>
          <a:p>
            <a:pPr marL="394970" indent="-382905">
              <a:lnSpc>
                <a:spcPct val="100000"/>
              </a:lnSpc>
              <a:spcBef>
                <a:spcPts val="2020"/>
              </a:spcBef>
              <a:buChar char="•"/>
              <a:tabLst>
                <a:tab pos="394970" algn="l"/>
                <a:tab pos="395605" algn="l"/>
              </a:tabLst>
            </a:pPr>
            <a:r>
              <a:rPr dirty="0" sz="3050" spc="105">
                <a:latin typeface="Microsoft Sans Serif"/>
                <a:cs typeface="Microsoft Sans Serif"/>
              </a:rPr>
              <a:t>Smart</a:t>
            </a:r>
            <a:r>
              <a:rPr dirty="0" sz="3050" spc="-10">
                <a:latin typeface="Microsoft Sans Serif"/>
                <a:cs typeface="Microsoft Sans Serif"/>
              </a:rPr>
              <a:t> </a:t>
            </a:r>
            <a:r>
              <a:rPr dirty="0" sz="3050" spc="165">
                <a:latin typeface="Microsoft Sans Serif"/>
                <a:cs typeface="Microsoft Sans Serif"/>
              </a:rPr>
              <a:t>city</a:t>
            </a:r>
            <a:r>
              <a:rPr dirty="0" sz="3050" spc="-5">
                <a:latin typeface="Microsoft Sans Serif"/>
                <a:cs typeface="Microsoft Sans Serif"/>
              </a:rPr>
              <a:t> </a:t>
            </a:r>
            <a:r>
              <a:rPr dirty="0" sz="3050" spc="120">
                <a:latin typeface="Microsoft Sans Serif"/>
                <a:cs typeface="Microsoft Sans Serif"/>
              </a:rPr>
              <a:t>tidak</a:t>
            </a:r>
            <a:r>
              <a:rPr dirty="0" sz="3050" spc="-10">
                <a:latin typeface="Microsoft Sans Serif"/>
                <a:cs typeface="Microsoft Sans Serif"/>
              </a:rPr>
              <a:t> </a:t>
            </a:r>
            <a:r>
              <a:rPr dirty="0" sz="3050" spc="120">
                <a:latin typeface="Microsoft Sans Serif"/>
                <a:cs typeface="Microsoft Sans Serif"/>
              </a:rPr>
              <a:t>menjadi</a:t>
            </a:r>
            <a:r>
              <a:rPr dirty="0" sz="3050" spc="-5">
                <a:latin typeface="Microsoft Sans Serif"/>
                <a:cs typeface="Microsoft Sans Serif"/>
              </a:rPr>
              <a:t> </a:t>
            </a:r>
            <a:r>
              <a:rPr dirty="0" sz="3050" spc="55">
                <a:latin typeface="Microsoft Sans Serif"/>
                <a:cs typeface="Microsoft Sans Serif"/>
              </a:rPr>
              <a:t>solusi.</a:t>
            </a:r>
            <a:endParaRPr sz="3050">
              <a:latin typeface="Microsoft Sans Serif"/>
              <a:cs typeface="Microsoft Sans Serif"/>
            </a:endParaRPr>
          </a:p>
          <a:p>
            <a:pPr marL="394970" indent="-382905">
              <a:lnSpc>
                <a:spcPct val="100000"/>
              </a:lnSpc>
              <a:spcBef>
                <a:spcPts val="2025"/>
              </a:spcBef>
              <a:buChar char="•"/>
              <a:tabLst>
                <a:tab pos="394970" algn="l"/>
                <a:tab pos="395605" algn="l"/>
              </a:tabLst>
            </a:pPr>
            <a:r>
              <a:rPr dirty="0" sz="3050" spc="100">
                <a:latin typeface="Microsoft Sans Serif"/>
                <a:cs typeface="Microsoft Sans Serif"/>
              </a:rPr>
              <a:t>Maintenance</a:t>
            </a:r>
            <a:r>
              <a:rPr dirty="0" sz="3050" spc="-5">
                <a:latin typeface="Microsoft Sans Serif"/>
                <a:cs typeface="Microsoft Sans Serif"/>
              </a:rPr>
              <a:t> </a:t>
            </a:r>
            <a:r>
              <a:rPr dirty="0" sz="3050" spc="60">
                <a:latin typeface="Microsoft Sans Serif"/>
                <a:cs typeface="Microsoft Sans Serif"/>
              </a:rPr>
              <a:t>Aplikasi</a:t>
            </a:r>
            <a:r>
              <a:rPr dirty="0" sz="3050" spc="-5">
                <a:latin typeface="Microsoft Sans Serif"/>
                <a:cs typeface="Microsoft Sans Serif"/>
              </a:rPr>
              <a:t> </a:t>
            </a:r>
            <a:r>
              <a:rPr dirty="0" sz="3050" spc="75">
                <a:latin typeface="Microsoft Sans Serif"/>
                <a:cs typeface="Microsoft Sans Serif"/>
              </a:rPr>
              <a:t>mahal.</a:t>
            </a:r>
            <a:endParaRPr sz="3050">
              <a:latin typeface="Microsoft Sans Serif"/>
              <a:cs typeface="Microsoft Sans Serif"/>
            </a:endParaRPr>
          </a:p>
          <a:p>
            <a:pPr marL="394970" marR="5080" indent="-382905">
              <a:lnSpc>
                <a:spcPct val="110400"/>
              </a:lnSpc>
              <a:spcBef>
                <a:spcPts val="1639"/>
              </a:spcBef>
              <a:buChar char="•"/>
              <a:tabLst>
                <a:tab pos="394970" algn="l"/>
                <a:tab pos="395605" algn="l"/>
              </a:tabLst>
            </a:pPr>
            <a:r>
              <a:rPr dirty="0" sz="3050" spc="60">
                <a:latin typeface="Microsoft Sans Serif"/>
                <a:cs typeface="Microsoft Sans Serif"/>
              </a:rPr>
              <a:t>Semua</a:t>
            </a:r>
            <a:r>
              <a:rPr dirty="0" sz="3050">
                <a:latin typeface="Microsoft Sans Serif"/>
                <a:cs typeface="Microsoft Sans Serif"/>
              </a:rPr>
              <a:t> </a:t>
            </a:r>
            <a:r>
              <a:rPr dirty="0" sz="3050" spc="50">
                <a:latin typeface="Microsoft Sans Serif"/>
                <a:cs typeface="Microsoft Sans Serif"/>
              </a:rPr>
              <a:t>merasa</a:t>
            </a:r>
            <a:r>
              <a:rPr dirty="0" sz="3050" spc="5">
                <a:latin typeface="Microsoft Sans Serif"/>
                <a:cs typeface="Microsoft Sans Serif"/>
              </a:rPr>
              <a:t> </a:t>
            </a:r>
            <a:r>
              <a:rPr dirty="0" sz="3050" spc="125">
                <a:latin typeface="Microsoft Sans Serif"/>
                <a:cs typeface="Microsoft Sans Serif"/>
              </a:rPr>
              <a:t>paling</a:t>
            </a:r>
            <a:r>
              <a:rPr dirty="0" sz="3050" spc="5">
                <a:latin typeface="Microsoft Sans Serif"/>
                <a:cs typeface="Microsoft Sans Serif"/>
              </a:rPr>
              <a:t> </a:t>
            </a:r>
            <a:r>
              <a:rPr dirty="0" sz="3050" spc="100">
                <a:latin typeface="Microsoft Sans Serif"/>
                <a:cs typeface="Microsoft Sans Serif"/>
              </a:rPr>
              <a:t>faham</a:t>
            </a:r>
            <a:r>
              <a:rPr dirty="0" sz="3050" spc="5">
                <a:latin typeface="Microsoft Sans Serif"/>
                <a:cs typeface="Microsoft Sans Serif"/>
              </a:rPr>
              <a:t> </a:t>
            </a:r>
            <a:r>
              <a:rPr dirty="0" sz="3050" spc="-30">
                <a:latin typeface="Microsoft Sans Serif"/>
                <a:cs typeface="Microsoft Sans Serif"/>
              </a:rPr>
              <a:t>(Pakar</a:t>
            </a:r>
            <a:r>
              <a:rPr dirty="0" sz="3050" spc="5">
                <a:latin typeface="Microsoft Sans Serif"/>
                <a:cs typeface="Microsoft Sans Serif"/>
              </a:rPr>
              <a:t> </a:t>
            </a:r>
            <a:r>
              <a:rPr dirty="0" sz="3050" spc="-160">
                <a:latin typeface="Microsoft Sans Serif"/>
                <a:cs typeface="Microsoft Sans Serif"/>
              </a:rPr>
              <a:t>IT,</a:t>
            </a:r>
            <a:r>
              <a:rPr dirty="0" sz="3050" spc="5">
                <a:latin typeface="Microsoft Sans Serif"/>
                <a:cs typeface="Microsoft Sans Serif"/>
              </a:rPr>
              <a:t> </a:t>
            </a:r>
            <a:r>
              <a:rPr dirty="0" sz="3050" spc="75">
                <a:latin typeface="Microsoft Sans Serif"/>
                <a:cs typeface="Microsoft Sans Serif"/>
              </a:rPr>
              <a:t>Pemerintah, </a:t>
            </a:r>
            <a:r>
              <a:rPr dirty="0" sz="3050" spc="-795">
                <a:latin typeface="Microsoft Sans Serif"/>
                <a:cs typeface="Microsoft Sans Serif"/>
              </a:rPr>
              <a:t> </a:t>
            </a:r>
            <a:r>
              <a:rPr dirty="0" sz="3050" spc="65">
                <a:latin typeface="Microsoft Sans Serif"/>
                <a:cs typeface="Microsoft Sans Serif"/>
              </a:rPr>
              <a:t>Perguruan</a:t>
            </a:r>
            <a:r>
              <a:rPr dirty="0" sz="3050">
                <a:latin typeface="Microsoft Sans Serif"/>
                <a:cs typeface="Microsoft Sans Serif"/>
              </a:rPr>
              <a:t> </a:t>
            </a:r>
            <a:r>
              <a:rPr dirty="0" sz="3050" spc="75">
                <a:latin typeface="Microsoft Sans Serif"/>
                <a:cs typeface="Microsoft Sans Serif"/>
              </a:rPr>
              <a:t>Tinggi).</a:t>
            </a:r>
            <a:endParaRPr sz="3050">
              <a:latin typeface="Microsoft Sans Serif"/>
              <a:cs typeface="Microsoft Sans Serif"/>
            </a:endParaRPr>
          </a:p>
          <a:p>
            <a:pPr marL="394970" indent="-382905">
              <a:lnSpc>
                <a:spcPct val="100000"/>
              </a:lnSpc>
              <a:spcBef>
                <a:spcPts val="2025"/>
              </a:spcBef>
              <a:buChar char="•"/>
              <a:tabLst>
                <a:tab pos="394970" algn="l"/>
                <a:tab pos="395605" algn="l"/>
              </a:tabLst>
            </a:pPr>
            <a:r>
              <a:rPr dirty="0" sz="3050" spc="65" b="1">
                <a:latin typeface="Arial"/>
                <a:cs typeface="Arial"/>
              </a:rPr>
              <a:t>P</a:t>
            </a:r>
            <a:r>
              <a:rPr dirty="0" sz="3050" spc="15" b="1">
                <a:latin typeface="Arial"/>
                <a:cs typeface="Arial"/>
              </a:rPr>
              <a:t>r</a:t>
            </a:r>
            <a:r>
              <a:rPr dirty="0" sz="3050" spc="65" b="1">
                <a:latin typeface="Arial"/>
                <a:cs typeface="Arial"/>
              </a:rPr>
              <a:t>oblems</a:t>
            </a:r>
            <a:r>
              <a:rPr dirty="0" sz="3050" spc="-245" b="1">
                <a:latin typeface="Arial"/>
                <a:cs typeface="Arial"/>
              </a:rPr>
              <a:t> </a:t>
            </a:r>
            <a:r>
              <a:rPr dirty="0" sz="3050" spc="85" b="1">
                <a:latin typeface="Arial"/>
                <a:cs typeface="Arial"/>
              </a:rPr>
              <a:t>di</a:t>
            </a:r>
            <a:r>
              <a:rPr dirty="0" sz="3050" spc="-245" b="1">
                <a:latin typeface="Arial"/>
                <a:cs typeface="Arial"/>
              </a:rPr>
              <a:t> </a:t>
            </a:r>
            <a:r>
              <a:rPr dirty="0" sz="3050" spc="95" b="1">
                <a:latin typeface="Arial"/>
                <a:cs typeface="Arial"/>
              </a:rPr>
              <a:t>Mind</a:t>
            </a:r>
            <a:r>
              <a:rPr dirty="0" sz="3050" spc="95" b="1">
                <a:latin typeface="Arial"/>
                <a:cs typeface="Arial"/>
              </a:rPr>
              <a:t>s</a:t>
            </a:r>
            <a:r>
              <a:rPr dirty="0" sz="3050" spc="140" b="1">
                <a:latin typeface="Arial"/>
                <a:cs typeface="Arial"/>
              </a:rPr>
              <a:t>et,</a:t>
            </a:r>
            <a:r>
              <a:rPr dirty="0" sz="3050" spc="-245" b="1">
                <a:latin typeface="Arial"/>
                <a:cs typeface="Arial"/>
              </a:rPr>
              <a:t> </a:t>
            </a:r>
            <a:r>
              <a:rPr dirty="0" sz="3050" spc="90" b="1">
                <a:latin typeface="Arial"/>
                <a:cs typeface="Arial"/>
              </a:rPr>
              <a:t>perila</a:t>
            </a:r>
            <a:r>
              <a:rPr dirty="0" sz="3050" spc="75" b="1">
                <a:latin typeface="Arial"/>
                <a:cs typeface="Arial"/>
              </a:rPr>
              <a:t>k</a:t>
            </a:r>
            <a:r>
              <a:rPr dirty="0" sz="3050" spc="55" b="1">
                <a:latin typeface="Arial"/>
                <a:cs typeface="Arial"/>
              </a:rPr>
              <a:t>u</a:t>
            </a:r>
            <a:r>
              <a:rPr dirty="0" sz="3050" spc="-245" b="1">
                <a:latin typeface="Arial"/>
                <a:cs typeface="Arial"/>
              </a:rPr>
              <a:t> </a:t>
            </a:r>
            <a:r>
              <a:rPr dirty="0" sz="3050" spc="85" b="1">
                <a:latin typeface="Arial"/>
                <a:cs typeface="Arial"/>
              </a:rPr>
              <a:t>dan</a:t>
            </a:r>
            <a:r>
              <a:rPr dirty="0" sz="3050" spc="-245" b="1">
                <a:latin typeface="Arial"/>
                <a:cs typeface="Arial"/>
              </a:rPr>
              <a:t> </a:t>
            </a:r>
            <a:r>
              <a:rPr dirty="0" sz="3050" spc="90" b="1">
                <a:latin typeface="Arial"/>
                <a:cs typeface="Arial"/>
              </a:rPr>
              <a:t>bud</a:t>
            </a:r>
            <a:r>
              <a:rPr dirty="0" sz="3050" spc="25" b="1">
                <a:latin typeface="Arial"/>
                <a:cs typeface="Arial"/>
              </a:rPr>
              <a:t>a</a:t>
            </a:r>
            <a:r>
              <a:rPr dirty="0" sz="3050" spc="45" b="1">
                <a:latin typeface="Arial"/>
                <a:cs typeface="Arial"/>
              </a:rPr>
              <a:t>y</a:t>
            </a:r>
            <a:r>
              <a:rPr dirty="0" sz="3050" spc="75" b="1">
                <a:latin typeface="Arial"/>
                <a:cs typeface="Arial"/>
              </a:rPr>
              <a:t>a.</a:t>
            </a:r>
            <a:endParaRPr sz="305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0608" y="3504386"/>
            <a:ext cx="7763491" cy="779039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822326" y="832090"/>
            <a:ext cx="8446770" cy="108140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/>
              <a:t>3</a:t>
            </a:r>
            <a:r>
              <a:rPr dirty="0" spc="-900"/>
              <a:t> </a:t>
            </a:r>
            <a:r>
              <a:rPr dirty="0" spc="-495"/>
              <a:t>K</a:t>
            </a:r>
            <a:r>
              <a:rPr dirty="0" spc="-245"/>
              <a:t>unc</a:t>
            </a:r>
            <a:r>
              <a:rPr dirty="0" spc="-20"/>
              <a:t>i</a:t>
            </a:r>
            <a:r>
              <a:rPr dirty="0" spc="-900"/>
              <a:t> </a:t>
            </a:r>
            <a:r>
              <a:rPr dirty="0" spc="-530"/>
              <a:t>P</a:t>
            </a:r>
            <a:r>
              <a:rPr dirty="0" spc="-320"/>
              <a:t>entin</a:t>
            </a:r>
            <a:r>
              <a:rPr dirty="0" spc="-135"/>
              <a:t>g</a:t>
            </a:r>
            <a:r>
              <a:rPr dirty="0" spc="-900"/>
              <a:t> </a:t>
            </a:r>
            <a:r>
              <a:rPr dirty="0" spc="-180"/>
              <a:t>AiSN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76272" y="3533689"/>
            <a:ext cx="10686415" cy="5979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59105" marR="5080" indent="-447040">
              <a:lnSpc>
                <a:spcPct val="110700"/>
              </a:lnSpc>
              <a:spcBef>
                <a:spcPts val="100"/>
              </a:spcBef>
              <a:buChar char="•"/>
              <a:tabLst>
                <a:tab pos="459105" algn="l"/>
                <a:tab pos="459740" algn="l"/>
              </a:tabLst>
            </a:pPr>
            <a:r>
              <a:rPr dirty="0" sz="3600" spc="90">
                <a:latin typeface="Microsoft Sans Serif"/>
                <a:cs typeface="Microsoft Sans Serif"/>
              </a:rPr>
              <a:t>Mempelajari</a:t>
            </a:r>
            <a:r>
              <a:rPr dirty="0" sz="3600" spc="229">
                <a:latin typeface="Microsoft Sans Serif"/>
                <a:cs typeface="Microsoft Sans Serif"/>
              </a:rPr>
              <a:t>/</a:t>
            </a:r>
            <a:r>
              <a:rPr dirty="0" sz="3600" spc="125">
                <a:latin typeface="Microsoft Sans Serif"/>
                <a:cs typeface="Microsoft Sans Serif"/>
              </a:rPr>
              <a:t>memahami</a:t>
            </a:r>
            <a:r>
              <a:rPr dirty="0" sz="3600" spc="229">
                <a:latin typeface="Microsoft Sans Serif"/>
                <a:cs typeface="Microsoft Sans Serif"/>
              </a:rPr>
              <a:t>/</a:t>
            </a:r>
            <a:r>
              <a:rPr dirty="0" sz="3600" spc="175">
                <a:latin typeface="Microsoft Sans Serif"/>
                <a:cs typeface="Microsoft Sans Serif"/>
              </a:rPr>
              <a:t>mengimplemen</a:t>
            </a:r>
            <a:r>
              <a:rPr dirty="0" sz="3600" spc="100">
                <a:latin typeface="Microsoft Sans Serif"/>
                <a:cs typeface="Microsoft Sans Serif"/>
              </a:rPr>
              <a:t>t</a:t>
            </a:r>
            <a:r>
              <a:rPr dirty="0" sz="3600" spc="5">
                <a:latin typeface="Microsoft Sans Serif"/>
                <a:cs typeface="Microsoft Sans Serif"/>
              </a:rPr>
              <a:t>asi</a:t>
            </a:r>
            <a:r>
              <a:rPr dirty="0" sz="3600" spc="-15">
                <a:latin typeface="Microsoft Sans Serif"/>
                <a:cs typeface="Microsoft Sans Serif"/>
              </a:rPr>
              <a:t>k</a:t>
            </a:r>
            <a:r>
              <a:rPr dirty="0" sz="3600" spc="30">
                <a:latin typeface="Microsoft Sans Serif"/>
                <a:cs typeface="Microsoft Sans Serif"/>
              </a:rPr>
              <a:t>an  </a:t>
            </a:r>
            <a:r>
              <a:rPr dirty="0" sz="3600" spc="130" b="1" i="1">
                <a:latin typeface="Arial"/>
                <a:cs typeface="Arial"/>
              </a:rPr>
              <a:t>D</a:t>
            </a:r>
            <a:r>
              <a:rPr dirty="0" sz="3600" spc="114" b="1" i="1">
                <a:latin typeface="Arial"/>
                <a:cs typeface="Arial"/>
              </a:rPr>
              <a:t>e</a:t>
            </a:r>
            <a:r>
              <a:rPr dirty="0" sz="3600" spc="10" b="1" i="1">
                <a:latin typeface="Arial"/>
                <a:cs typeface="Arial"/>
              </a:rPr>
              <a:t>sign</a:t>
            </a:r>
            <a:r>
              <a:rPr dirty="0" sz="3600" spc="-295" b="1" i="1">
                <a:latin typeface="Arial"/>
                <a:cs typeface="Arial"/>
              </a:rPr>
              <a:t> </a:t>
            </a:r>
            <a:r>
              <a:rPr dirty="0" sz="3600" spc="75" b="1" i="1">
                <a:latin typeface="Arial"/>
                <a:cs typeface="Arial"/>
              </a:rPr>
              <a:t>thinking</a:t>
            </a:r>
            <a:r>
              <a:rPr dirty="0" sz="3600" spc="-50" b="1" i="1">
                <a:latin typeface="Arial"/>
                <a:cs typeface="Arial"/>
              </a:rPr>
              <a:t> </a:t>
            </a:r>
            <a:r>
              <a:rPr dirty="0" sz="3600" spc="100">
                <a:latin typeface="Microsoft Sans Serif"/>
                <a:cs typeface="Microsoft Sans Serif"/>
              </a:rPr>
              <a:t>dalam</a:t>
            </a:r>
            <a:r>
              <a:rPr dirty="0" sz="3600" spc="-5">
                <a:latin typeface="Microsoft Sans Serif"/>
                <a:cs typeface="Microsoft Sans Serif"/>
              </a:rPr>
              <a:t> </a:t>
            </a:r>
            <a:r>
              <a:rPr dirty="0" sz="3600" spc="254">
                <a:latin typeface="Microsoft Sans Serif"/>
                <a:cs typeface="Microsoft Sans Serif"/>
              </a:rPr>
              <a:t>p</a:t>
            </a:r>
            <a:r>
              <a:rPr dirty="0" sz="3600" spc="95">
                <a:latin typeface="Microsoft Sans Serif"/>
                <a:cs typeface="Microsoft Sans Serif"/>
              </a:rPr>
              <a:t>r</a:t>
            </a:r>
            <a:r>
              <a:rPr dirty="0" sz="3600" spc="45">
                <a:latin typeface="Microsoft Sans Serif"/>
                <a:cs typeface="Microsoft Sans Serif"/>
              </a:rPr>
              <a:t>os</a:t>
            </a:r>
            <a:r>
              <a:rPr dirty="0" sz="3600" spc="60">
                <a:latin typeface="Microsoft Sans Serif"/>
                <a:cs typeface="Microsoft Sans Serif"/>
              </a:rPr>
              <a:t>e</a:t>
            </a:r>
            <a:r>
              <a:rPr dirty="0" sz="3600" spc="-75">
                <a:latin typeface="Microsoft Sans Serif"/>
                <a:cs typeface="Microsoft Sans Serif"/>
              </a:rPr>
              <a:t>s</a:t>
            </a:r>
            <a:r>
              <a:rPr dirty="0" sz="3600" spc="-5">
                <a:latin typeface="Microsoft Sans Serif"/>
                <a:cs typeface="Microsoft Sans Serif"/>
              </a:rPr>
              <a:t> </a:t>
            </a:r>
            <a:r>
              <a:rPr dirty="0" sz="3600" spc="130">
                <a:latin typeface="Microsoft Sans Serif"/>
                <a:cs typeface="Microsoft Sans Serif"/>
              </a:rPr>
              <a:t>pengembangan  </a:t>
            </a:r>
            <a:r>
              <a:rPr dirty="0" sz="3600" spc="130">
                <a:latin typeface="Microsoft Sans Serif"/>
                <a:cs typeface="Microsoft Sans Serif"/>
              </a:rPr>
              <a:t>ide</a:t>
            </a:r>
            <a:r>
              <a:rPr dirty="0" sz="3600" spc="-10">
                <a:latin typeface="Microsoft Sans Serif"/>
                <a:cs typeface="Microsoft Sans Serif"/>
              </a:rPr>
              <a:t> </a:t>
            </a:r>
            <a:r>
              <a:rPr dirty="0" sz="3600" spc="114">
                <a:latin typeface="Microsoft Sans Serif"/>
                <a:cs typeface="Microsoft Sans Serif"/>
              </a:rPr>
              <a:t>dan</a:t>
            </a:r>
            <a:r>
              <a:rPr dirty="0" sz="3600" spc="-5">
                <a:latin typeface="Microsoft Sans Serif"/>
                <a:cs typeface="Microsoft Sans Serif"/>
              </a:rPr>
              <a:t> </a:t>
            </a:r>
            <a:r>
              <a:rPr dirty="0" sz="3600" spc="60">
                <a:latin typeface="Microsoft Sans Serif"/>
                <a:cs typeface="Microsoft Sans Serif"/>
              </a:rPr>
              <a:t>inovasi</a:t>
            </a:r>
            <a:r>
              <a:rPr dirty="0" sz="3600" spc="-5">
                <a:latin typeface="Microsoft Sans Serif"/>
                <a:cs typeface="Microsoft Sans Serif"/>
              </a:rPr>
              <a:t> </a:t>
            </a:r>
            <a:r>
              <a:rPr dirty="0" sz="3600" spc="120">
                <a:latin typeface="Microsoft Sans Serif"/>
                <a:cs typeface="Microsoft Sans Serif"/>
              </a:rPr>
              <a:t>menjadi</a:t>
            </a:r>
            <a:r>
              <a:rPr dirty="0" sz="3600" spc="-10">
                <a:latin typeface="Microsoft Sans Serif"/>
                <a:cs typeface="Microsoft Sans Serif"/>
              </a:rPr>
              <a:t> </a:t>
            </a:r>
            <a:r>
              <a:rPr dirty="0" sz="3600" spc="110">
                <a:latin typeface="Microsoft Sans Serif"/>
                <a:cs typeface="Microsoft Sans Serif"/>
              </a:rPr>
              <a:t>berdampak.</a:t>
            </a:r>
            <a:endParaRPr sz="3600">
              <a:latin typeface="Microsoft Sans Serif"/>
              <a:cs typeface="Microsoft Sans Serif"/>
            </a:endParaRPr>
          </a:p>
          <a:p>
            <a:pPr marL="459105" marR="5080" indent="-447040">
              <a:lnSpc>
                <a:spcPct val="110700"/>
              </a:lnSpc>
              <a:spcBef>
                <a:spcPts val="1920"/>
              </a:spcBef>
              <a:buChar char="•"/>
              <a:tabLst>
                <a:tab pos="459105" algn="l"/>
                <a:tab pos="459740" algn="l"/>
              </a:tabLst>
            </a:pPr>
            <a:r>
              <a:rPr dirty="0" sz="3600" spc="90">
                <a:latin typeface="Microsoft Sans Serif"/>
                <a:cs typeface="Microsoft Sans Serif"/>
              </a:rPr>
              <a:t>Mempelajari</a:t>
            </a:r>
            <a:r>
              <a:rPr dirty="0" sz="3600" spc="229">
                <a:latin typeface="Microsoft Sans Serif"/>
                <a:cs typeface="Microsoft Sans Serif"/>
              </a:rPr>
              <a:t>/</a:t>
            </a:r>
            <a:r>
              <a:rPr dirty="0" sz="3600" spc="125">
                <a:latin typeface="Microsoft Sans Serif"/>
                <a:cs typeface="Microsoft Sans Serif"/>
              </a:rPr>
              <a:t>memahami</a:t>
            </a:r>
            <a:r>
              <a:rPr dirty="0" sz="3600" spc="229">
                <a:latin typeface="Microsoft Sans Serif"/>
                <a:cs typeface="Microsoft Sans Serif"/>
              </a:rPr>
              <a:t>/</a:t>
            </a:r>
            <a:r>
              <a:rPr dirty="0" sz="3600" spc="175">
                <a:latin typeface="Microsoft Sans Serif"/>
                <a:cs typeface="Microsoft Sans Serif"/>
              </a:rPr>
              <a:t>mengimplemen</a:t>
            </a:r>
            <a:r>
              <a:rPr dirty="0" sz="3600" spc="100">
                <a:latin typeface="Microsoft Sans Serif"/>
                <a:cs typeface="Microsoft Sans Serif"/>
              </a:rPr>
              <a:t>t</a:t>
            </a:r>
            <a:r>
              <a:rPr dirty="0" sz="3600" spc="5">
                <a:latin typeface="Microsoft Sans Serif"/>
                <a:cs typeface="Microsoft Sans Serif"/>
              </a:rPr>
              <a:t>asi</a:t>
            </a:r>
            <a:r>
              <a:rPr dirty="0" sz="3600" spc="-15">
                <a:latin typeface="Microsoft Sans Serif"/>
                <a:cs typeface="Microsoft Sans Serif"/>
              </a:rPr>
              <a:t>k</a:t>
            </a:r>
            <a:r>
              <a:rPr dirty="0" sz="3600" spc="30">
                <a:latin typeface="Microsoft Sans Serif"/>
                <a:cs typeface="Microsoft Sans Serif"/>
              </a:rPr>
              <a:t>an  </a:t>
            </a:r>
            <a:r>
              <a:rPr dirty="0" sz="3600" spc="70">
                <a:latin typeface="Microsoft Sans Serif"/>
                <a:cs typeface="Microsoft Sans Serif"/>
              </a:rPr>
              <a:t>proses </a:t>
            </a:r>
            <a:r>
              <a:rPr dirty="0" sz="3600" spc="60" b="1" i="1">
                <a:latin typeface="Arial"/>
                <a:cs typeface="Arial"/>
              </a:rPr>
              <a:t>Automation</a:t>
            </a:r>
            <a:r>
              <a:rPr dirty="0" sz="3600" spc="60" i="1">
                <a:latin typeface="Arial"/>
                <a:cs typeface="Arial"/>
              </a:rPr>
              <a:t>, </a:t>
            </a:r>
            <a:r>
              <a:rPr dirty="0" sz="3600" spc="150">
                <a:latin typeface="Microsoft Sans Serif"/>
                <a:cs typeface="Microsoft Sans Serif"/>
              </a:rPr>
              <a:t>untuk </a:t>
            </a:r>
            <a:r>
              <a:rPr dirty="0" sz="3600" spc="140">
                <a:latin typeface="Microsoft Sans Serif"/>
                <a:cs typeface="Microsoft Sans Serif"/>
              </a:rPr>
              <a:t>mengurangi </a:t>
            </a:r>
            <a:r>
              <a:rPr dirty="0" sz="3600" spc="145">
                <a:latin typeface="Microsoft Sans Serif"/>
                <a:cs typeface="Microsoft Sans Serif"/>
              </a:rPr>
              <a:t> </a:t>
            </a:r>
            <a:r>
              <a:rPr dirty="0" sz="3600" spc="65">
                <a:latin typeface="Microsoft Sans Serif"/>
                <a:cs typeface="Microsoft Sans Serif"/>
              </a:rPr>
              <a:t>pekerjaan</a:t>
            </a:r>
            <a:r>
              <a:rPr dirty="0" sz="3600" spc="-10">
                <a:latin typeface="Microsoft Sans Serif"/>
                <a:cs typeface="Microsoft Sans Serif"/>
              </a:rPr>
              <a:t> </a:t>
            </a:r>
            <a:r>
              <a:rPr dirty="0" sz="3600" spc="105">
                <a:latin typeface="Microsoft Sans Serif"/>
                <a:cs typeface="Microsoft Sans Serif"/>
              </a:rPr>
              <a:t>yang</a:t>
            </a:r>
            <a:r>
              <a:rPr dirty="0" sz="3600" spc="-5">
                <a:latin typeface="Microsoft Sans Serif"/>
                <a:cs typeface="Microsoft Sans Serif"/>
              </a:rPr>
              <a:t> </a:t>
            </a:r>
            <a:r>
              <a:rPr dirty="0" sz="3600" spc="114">
                <a:latin typeface="Microsoft Sans Serif"/>
                <a:cs typeface="Microsoft Sans Serif"/>
              </a:rPr>
              <a:t>repetitive,</a:t>
            </a:r>
            <a:r>
              <a:rPr dirty="0" sz="3600" spc="-5">
                <a:latin typeface="Microsoft Sans Serif"/>
                <a:cs typeface="Microsoft Sans Serif"/>
              </a:rPr>
              <a:t> </a:t>
            </a:r>
            <a:r>
              <a:rPr dirty="0" sz="3600" spc="105">
                <a:latin typeface="Microsoft Sans Serif"/>
                <a:cs typeface="Microsoft Sans Serif"/>
              </a:rPr>
              <a:t>administratif.</a:t>
            </a:r>
            <a:endParaRPr sz="3600">
              <a:latin typeface="Microsoft Sans Serif"/>
              <a:cs typeface="Microsoft Sans Serif"/>
            </a:endParaRPr>
          </a:p>
          <a:p>
            <a:pPr marL="459105" marR="5080" indent="-447040">
              <a:lnSpc>
                <a:spcPct val="110700"/>
              </a:lnSpc>
              <a:spcBef>
                <a:spcPts val="1914"/>
              </a:spcBef>
              <a:buChar char="•"/>
              <a:tabLst>
                <a:tab pos="459105" algn="l"/>
                <a:tab pos="459740" algn="l"/>
              </a:tabLst>
            </a:pPr>
            <a:r>
              <a:rPr dirty="0" sz="3600" spc="90">
                <a:latin typeface="Microsoft Sans Serif"/>
                <a:cs typeface="Microsoft Sans Serif"/>
              </a:rPr>
              <a:t>Mempelajari</a:t>
            </a:r>
            <a:r>
              <a:rPr dirty="0" sz="3600" spc="229">
                <a:latin typeface="Microsoft Sans Serif"/>
                <a:cs typeface="Microsoft Sans Serif"/>
              </a:rPr>
              <a:t>/</a:t>
            </a:r>
            <a:r>
              <a:rPr dirty="0" sz="3600" spc="125">
                <a:latin typeface="Microsoft Sans Serif"/>
                <a:cs typeface="Microsoft Sans Serif"/>
              </a:rPr>
              <a:t>memahami</a:t>
            </a:r>
            <a:r>
              <a:rPr dirty="0" sz="3600" spc="229">
                <a:latin typeface="Microsoft Sans Serif"/>
                <a:cs typeface="Microsoft Sans Serif"/>
              </a:rPr>
              <a:t>/</a:t>
            </a:r>
            <a:r>
              <a:rPr dirty="0" sz="3600" spc="175">
                <a:latin typeface="Microsoft Sans Serif"/>
                <a:cs typeface="Microsoft Sans Serif"/>
              </a:rPr>
              <a:t>mengimplemen</a:t>
            </a:r>
            <a:r>
              <a:rPr dirty="0" sz="3600" spc="100">
                <a:latin typeface="Microsoft Sans Serif"/>
                <a:cs typeface="Microsoft Sans Serif"/>
              </a:rPr>
              <a:t>t</a:t>
            </a:r>
            <a:r>
              <a:rPr dirty="0" sz="3600" spc="5">
                <a:latin typeface="Microsoft Sans Serif"/>
                <a:cs typeface="Microsoft Sans Serif"/>
              </a:rPr>
              <a:t>asi</a:t>
            </a:r>
            <a:r>
              <a:rPr dirty="0" sz="3600" spc="-15">
                <a:latin typeface="Microsoft Sans Serif"/>
                <a:cs typeface="Microsoft Sans Serif"/>
              </a:rPr>
              <a:t>k</a:t>
            </a:r>
            <a:r>
              <a:rPr dirty="0" sz="3600" spc="30">
                <a:latin typeface="Microsoft Sans Serif"/>
                <a:cs typeface="Microsoft Sans Serif"/>
              </a:rPr>
              <a:t>an  </a:t>
            </a:r>
            <a:r>
              <a:rPr dirty="0" sz="3600" spc="125" b="1" i="1">
                <a:latin typeface="Arial"/>
                <a:cs typeface="Arial"/>
              </a:rPr>
              <a:t>A</a:t>
            </a:r>
            <a:r>
              <a:rPr dirty="0" sz="3600" spc="105" b="1" i="1">
                <a:latin typeface="Arial"/>
                <a:cs typeface="Arial"/>
              </a:rPr>
              <a:t>r</a:t>
            </a:r>
            <a:r>
              <a:rPr dirty="0" sz="3600" spc="120" b="1" i="1">
                <a:latin typeface="Arial"/>
                <a:cs typeface="Arial"/>
              </a:rPr>
              <a:t>ti</a:t>
            </a:r>
            <a:r>
              <a:rPr dirty="0" sz="3600" b="1" i="1">
                <a:latin typeface="Georgia"/>
                <a:cs typeface="Georgia"/>
              </a:rPr>
              <a:t>f</a:t>
            </a:r>
            <a:r>
              <a:rPr dirty="0" sz="3600" spc="65" b="1" i="1">
                <a:latin typeface="Arial"/>
                <a:cs typeface="Arial"/>
              </a:rPr>
              <a:t>icial</a:t>
            </a:r>
            <a:r>
              <a:rPr dirty="0" sz="3600" spc="-295" b="1" i="1">
                <a:latin typeface="Arial"/>
                <a:cs typeface="Arial"/>
              </a:rPr>
              <a:t> </a:t>
            </a:r>
            <a:r>
              <a:rPr dirty="0" sz="3600" spc="95" b="1" i="1">
                <a:latin typeface="Arial"/>
                <a:cs typeface="Arial"/>
              </a:rPr>
              <a:t>I</a:t>
            </a:r>
            <a:r>
              <a:rPr dirty="0" sz="3600" spc="195" b="1" i="1">
                <a:latin typeface="Arial"/>
                <a:cs typeface="Arial"/>
              </a:rPr>
              <a:t>n</a:t>
            </a:r>
            <a:r>
              <a:rPr dirty="0" sz="3600" spc="175" b="1" i="1">
                <a:latin typeface="Arial"/>
                <a:cs typeface="Arial"/>
              </a:rPr>
              <a:t>t</a:t>
            </a:r>
            <a:r>
              <a:rPr dirty="0" sz="3600" spc="75" b="1" i="1">
                <a:latin typeface="Arial"/>
                <a:cs typeface="Arial"/>
              </a:rPr>
              <a:t>ellige</a:t>
            </a:r>
            <a:r>
              <a:rPr dirty="0" sz="3600" spc="95" b="1" i="1">
                <a:latin typeface="Arial"/>
                <a:cs typeface="Arial"/>
              </a:rPr>
              <a:t>n</a:t>
            </a:r>
            <a:r>
              <a:rPr dirty="0" sz="3600" spc="185" b="1" i="1">
                <a:latin typeface="Arial"/>
                <a:cs typeface="Arial"/>
              </a:rPr>
              <a:t>t</a:t>
            </a:r>
            <a:r>
              <a:rPr dirty="0" sz="3600" spc="-50" b="1" i="1">
                <a:latin typeface="Arial"/>
                <a:cs typeface="Arial"/>
              </a:rPr>
              <a:t> </a:t>
            </a:r>
            <a:r>
              <a:rPr dirty="0" sz="3600" spc="175">
                <a:latin typeface="Microsoft Sans Serif"/>
                <a:cs typeface="Microsoft Sans Serif"/>
              </a:rPr>
              <a:t>di</a:t>
            </a:r>
            <a:r>
              <a:rPr dirty="0" sz="3600" spc="-5">
                <a:latin typeface="Microsoft Sans Serif"/>
                <a:cs typeface="Microsoft Sans Serif"/>
              </a:rPr>
              <a:t> </a:t>
            </a:r>
            <a:r>
              <a:rPr dirty="0" sz="3600" spc="100">
                <a:latin typeface="Microsoft Sans Serif"/>
                <a:cs typeface="Microsoft Sans Serif"/>
              </a:rPr>
              <a:t>dalam</a:t>
            </a:r>
            <a:r>
              <a:rPr dirty="0" sz="3600" spc="-5">
                <a:latin typeface="Microsoft Sans Serif"/>
                <a:cs typeface="Microsoft Sans Serif"/>
              </a:rPr>
              <a:t> </a:t>
            </a:r>
            <a:r>
              <a:rPr dirty="0" sz="3600" spc="120">
                <a:latin typeface="Microsoft Sans Serif"/>
                <a:cs typeface="Microsoft Sans Serif"/>
              </a:rPr>
              <a:t>pe</a:t>
            </a:r>
            <a:r>
              <a:rPr dirty="0" sz="3600" spc="30">
                <a:latin typeface="Microsoft Sans Serif"/>
                <a:cs typeface="Microsoft Sans Serif"/>
              </a:rPr>
              <a:t>k</a:t>
            </a:r>
            <a:r>
              <a:rPr dirty="0" sz="3600" spc="50">
                <a:latin typeface="Microsoft Sans Serif"/>
                <a:cs typeface="Microsoft Sans Serif"/>
              </a:rPr>
              <a:t>erjaan</a:t>
            </a:r>
            <a:r>
              <a:rPr dirty="0" sz="3600" spc="-5">
                <a:latin typeface="Microsoft Sans Serif"/>
                <a:cs typeface="Microsoft Sans Serif"/>
              </a:rPr>
              <a:t> </a:t>
            </a:r>
            <a:r>
              <a:rPr dirty="0" sz="3600" spc="80">
                <a:latin typeface="Microsoft Sans Serif"/>
                <a:cs typeface="Microsoft Sans Serif"/>
              </a:rPr>
              <a:t>teknis  </a:t>
            </a:r>
            <a:r>
              <a:rPr dirty="0" sz="3600" spc="145">
                <a:latin typeface="Microsoft Sans Serif"/>
                <a:cs typeface="Microsoft Sans Serif"/>
              </a:rPr>
              <a:t>maupun</a:t>
            </a:r>
            <a:r>
              <a:rPr dirty="0" sz="3600" spc="-10">
                <a:latin typeface="Microsoft Sans Serif"/>
                <a:cs typeface="Microsoft Sans Serif"/>
              </a:rPr>
              <a:t> </a:t>
            </a:r>
            <a:r>
              <a:rPr dirty="0" sz="3600" spc="85">
                <a:latin typeface="Microsoft Sans Serif"/>
                <a:cs typeface="Microsoft Sans Serif"/>
              </a:rPr>
              <a:t>strategis.</a:t>
            </a:r>
            <a:endParaRPr sz="36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40608" y="3504386"/>
            <a:ext cx="7763491" cy="779039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37061" y="4758471"/>
            <a:ext cx="4641701" cy="8385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85181" y="1628222"/>
            <a:ext cx="12565062" cy="951803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5443112" y="10065433"/>
            <a:ext cx="2551430" cy="520700"/>
          </a:xfrm>
          <a:prstGeom prst="rect">
            <a:avLst/>
          </a:prstGeom>
          <a:solidFill>
            <a:srgbClr val="EE220D"/>
          </a:solidFill>
        </p:spPr>
        <p:txBody>
          <a:bodyPr wrap="square" lIns="0" tIns="7429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585"/>
              </a:spcBef>
            </a:pPr>
            <a:r>
              <a:rPr dirty="0" sz="2600" spc="-31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2600" spc="35">
                <a:solidFill>
                  <a:srgbClr val="FFFFFF"/>
                </a:solidFill>
                <a:latin typeface="Lucida Sans Unicode"/>
                <a:cs typeface="Lucida Sans Unicode"/>
              </a:rPr>
              <a:t>emp</a:t>
            </a:r>
            <a:r>
              <a:rPr dirty="0" sz="2600" spc="2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2600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2600" spc="-1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5">
                <a:solidFill>
                  <a:srgbClr val="FFFFFF"/>
                </a:solidFill>
                <a:latin typeface="Lucida Sans Unicode"/>
                <a:cs typeface="Lucida Sans Unicode"/>
              </a:rPr>
              <a:t>be</a:t>
            </a:r>
            <a:r>
              <a:rPr dirty="0" sz="2600" spc="-60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r>
              <a:rPr dirty="0" sz="2600">
                <a:solidFill>
                  <a:srgbClr val="FFFFFF"/>
                </a:solidFill>
                <a:latin typeface="Lucida Sans Unicode"/>
                <a:cs typeface="Lucida Sans Unicode"/>
              </a:rPr>
              <a:t>erja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494195" y="8507667"/>
            <a:ext cx="1771650" cy="520700"/>
          </a:xfrm>
          <a:prstGeom prst="rect">
            <a:avLst/>
          </a:prstGeom>
          <a:solidFill>
            <a:srgbClr val="F9B900"/>
          </a:solidFill>
        </p:spPr>
        <p:txBody>
          <a:bodyPr wrap="square" lIns="0" tIns="7429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585"/>
              </a:spcBef>
            </a:pPr>
            <a:r>
              <a:rPr dirty="0" sz="2600" spc="10">
                <a:latin typeface="Lucida Sans Unicode"/>
                <a:cs typeface="Lucida Sans Unicode"/>
              </a:rPr>
              <a:t>Keamanan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641852" y="5394181"/>
            <a:ext cx="1690370" cy="520700"/>
          </a:xfrm>
          <a:prstGeom prst="rect">
            <a:avLst/>
          </a:prstGeom>
          <a:solidFill>
            <a:srgbClr val="00A2FF"/>
          </a:solidFill>
        </p:spPr>
        <p:txBody>
          <a:bodyPr wrap="square" lIns="0" tIns="7429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585"/>
              </a:spcBef>
            </a:pPr>
            <a:r>
              <a:rPr dirty="0" sz="2600" spc="30">
                <a:latin typeface="Lucida Sans Unicode"/>
                <a:cs typeface="Lucida Sans Unicode"/>
              </a:rPr>
              <a:t>N</a:t>
            </a:r>
            <a:r>
              <a:rPr dirty="0" sz="2600" spc="-35">
                <a:latin typeface="Lucida Sans Unicode"/>
                <a:cs typeface="Lucida Sans Unicode"/>
              </a:rPr>
              <a:t>aik</a:t>
            </a:r>
            <a:r>
              <a:rPr dirty="0" sz="2600" spc="-195">
                <a:latin typeface="Lucida Sans Unicode"/>
                <a:cs typeface="Lucida Sans Unicode"/>
              </a:rPr>
              <a:t> </a:t>
            </a:r>
            <a:r>
              <a:rPr dirty="0" sz="2600" spc="-160">
                <a:latin typeface="Lucida Sans Unicode"/>
                <a:cs typeface="Lucida Sans Unicode"/>
              </a:rPr>
              <a:t>k</a:t>
            </a:r>
            <a:r>
              <a:rPr dirty="0" sz="2600" spc="10">
                <a:latin typeface="Lucida Sans Unicode"/>
                <a:cs typeface="Lucida Sans Unicode"/>
              </a:rPr>
              <a:t>elas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6440" y="505555"/>
            <a:ext cx="6998970" cy="520700"/>
          </a:xfrm>
          <a:prstGeom prst="rect">
            <a:avLst/>
          </a:prstGeom>
          <a:solidFill>
            <a:srgbClr val="CB297B"/>
          </a:solidFill>
        </p:spPr>
        <p:txBody>
          <a:bodyPr wrap="square" lIns="0" tIns="7429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585"/>
              </a:spcBef>
            </a:pPr>
            <a:r>
              <a:rPr dirty="0" sz="2600" spc="35">
                <a:solidFill>
                  <a:srgbClr val="FFFFFF"/>
                </a:solidFill>
                <a:latin typeface="Lucida Sans Unicode"/>
                <a:cs typeface="Lucida Sans Unicode"/>
              </a:rPr>
              <a:t>Bagaimana</a:t>
            </a:r>
            <a:r>
              <a:rPr dirty="0" sz="2600" spc="-2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5">
                <a:solidFill>
                  <a:srgbClr val="FFFFFF"/>
                </a:solidFill>
                <a:latin typeface="Lucida Sans Unicode"/>
                <a:cs typeface="Lucida Sans Unicode"/>
              </a:rPr>
              <a:t>memahami</a:t>
            </a:r>
            <a:r>
              <a:rPr dirty="0" sz="2600" spc="-1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15">
                <a:solidFill>
                  <a:srgbClr val="FFFFFF"/>
                </a:solidFill>
                <a:latin typeface="Lucida Sans Unicode"/>
                <a:cs typeface="Lucida Sans Unicode"/>
              </a:rPr>
              <a:t>Marshlow</a:t>
            </a:r>
            <a:r>
              <a:rPr dirty="0" sz="2600" spc="-200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30">
                <a:solidFill>
                  <a:srgbClr val="FFFFFF"/>
                </a:solidFill>
                <a:latin typeface="Lucida Sans Unicode"/>
                <a:cs typeface="Lucida Sans Unicode"/>
              </a:rPr>
              <a:t>Hierarchy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614269" y="505555"/>
            <a:ext cx="2662555" cy="520700"/>
          </a:xfrm>
          <a:prstGeom prst="rect">
            <a:avLst/>
          </a:prstGeom>
          <a:solidFill>
            <a:srgbClr val="00A2FF"/>
          </a:solidFill>
        </p:spPr>
        <p:txBody>
          <a:bodyPr wrap="square" lIns="0" tIns="7429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585"/>
              </a:spcBef>
            </a:pPr>
            <a:r>
              <a:rPr dirty="0" sz="2600" spc="-20">
                <a:latin typeface="Lucida Sans Unicode"/>
                <a:cs typeface="Lucida Sans Unicode"/>
              </a:rPr>
              <a:t>#designthinking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802243" y="6814449"/>
            <a:ext cx="5487670" cy="520700"/>
          </a:xfrm>
          <a:prstGeom prst="rect">
            <a:avLst/>
          </a:prstGeom>
          <a:solidFill>
            <a:srgbClr val="1DB100"/>
          </a:solidFill>
        </p:spPr>
        <p:txBody>
          <a:bodyPr wrap="square" lIns="0" tIns="7429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585"/>
              </a:spcBef>
            </a:pPr>
            <a:r>
              <a:rPr dirty="0" sz="2600" spc="15">
                <a:latin typeface="Lucida Sans Unicode"/>
                <a:cs typeface="Lucida Sans Unicode"/>
              </a:rPr>
              <a:t>E</a:t>
            </a:r>
            <a:r>
              <a:rPr dirty="0" sz="2600" spc="-50">
                <a:latin typeface="Lucida Sans Unicode"/>
                <a:cs typeface="Lucida Sans Unicode"/>
              </a:rPr>
              <a:t>k</a:t>
            </a:r>
            <a:r>
              <a:rPr dirty="0" sz="2600" spc="10">
                <a:latin typeface="Lucida Sans Unicode"/>
                <a:cs typeface="Lucida Sans Unicode"/>
              </a:rPr>
              <a:t>o</a:t>
            </a:r>
            <a:r>
              <a:rPr dirty="0" sz="2600" spc="-5">
                <a:latin typeface="Lucida Sans Unicode"/>
                <a:cs typeface="Lucida Sans Unicode"/>
              </a:rPr>
              <a:t>sistem</a:t>
            </a:r>
            <a:r>
              <a:rPr dirty="0" sz="2600" spc="-195">
                <a:latin typeface="Lucida Sans Unicode"/>
                <a:cs typeface="Lucida Sans Unicode"/>
              </a:rPr>
              <a:t> </a:t>
            </a:r>
            <a:r>
              <a:rPr dirty="0" sz="2600" spc="120">
                <a:latin typeface="Lucida Sans Unicode"/>
                <a:cs typeface="Lucida Sans Unicode"/>
              </a:rPr>
              <a:t>P</a:t>
            </a:r>
            <a:r>
              <a:rPr dirty="0" sz="2600" spc="35">
                <a:latin typeface="Lucida Sans Unicode"/>
                <a:cs typeface="Lucida Sans Unicode"/>
              </a:rPr>
              <a:t>e</a:t>
            </a:r>
            <a:r>
              <a:rPr dirty="0" sz="2600" spc="40">
                <a:latin typeface="Lucida Sans Unicode"/>
                <a:cs typeface="Lucida Sans Unicode"/>
              </a:rPr>
              <a:t>r</a:t>
            </a:r>
            <a:r>
              <a:rPr dirty="0" sz="2600" spc="15">
                <a:latin typeface="Lucida Sans Unicode"/>
                <a:cs typeface="Lucida Sans Unicode"/>
              </a:rPr>
              <a:t>temanan</a:t>
            </a:r>
            <a:r>
              <a:rPr dirty="0" sz="2600" spc="-195">
                <a:latin typeface="Lucida Sans Unicode"/>
                <a:cs typeface="Lucida Sans Unicode"/>
              </a:rPr>
              <a:t> </a:t>
            </a:r>
            <a:r>
              <a:rPr dirty="0" sz="2600" spc="65">
                <a:latin typeface="Lucida Sans Unicode"/>
                <a:cs typeface="Lucida Sans Unicode"/>
              </a:rPr>
              <a:t>y</a:t>
            </a:r>
            <a:r>
              <a:rPr dirty="0" sz="2600" spc="20">
                <a:latin typeface="Lucida Sans Unicode"/>
                <a:cs typeface="Lucida Sans Unicode"/>
              </a:rPr>
              <a:t>ang</a:t>
            </a:r>
            <a:r>
              <a:rPr dirty="0" sz="2600" spc="-195">
                <a:latin typeface="Lucida Sans Unicode"/>
                <a:cs typeface="Lucida Sans Unicode"/>
              </a:rPr>
              <a:t> </a:t>
            </a:r>
            <a:r>
              <a:rPr dirty="0" sz="2600" spc="-20">
                <a:latin typeface="Lucida Sans Unicode"/>
                <a:cs typeface="Lucida Sans Unicode"/>
              </a:rPr>
              <a:t>intim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9281304" y="3435359"/>
            <a:ext cx="2418715" cy="520700"/>
          </a:xfrm>
          <a:prstGeom prst="rect">
            <a:avLst/>
          </a:prstGeom>
          <a:solidFill>
            <a:srgbClr val="CB297B"/>
          </a:solidFill>
        </p:spPr>
        <p:txBody>
          <a:bodyPr wrap="square" lIns="0" tIns="7429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585"/>
              </a:spcBef>
            </a:pPr>
            <a:r>
              <a:rPr dirty="0" sz="2600" spc="-2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2600" spc="-25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r>
              <a:rPr dirty="0" sz="2600" spc="-15">
                <a:solidFill>
                  <a:srgbClr val="FFFFFF"/>
                </a:solidFill>
                <a:latin typeface="Lucida Sans Unicode"/>
                <a:cs typeface="Lucida Sans Unicode"/>
              </a:rPr>
              <a:t>tualisasi</a:t>
            </a:r>
            <a:r>
              <a:rPr dirty="0" sz="2600" spc="-1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15">
                <a:solidFill>
                  <a:srgbClr val="FFFFFF"/>
                </a:solidFill>
                <a:latin typeface="Lucida Sans Unicode"/>
                <a:cs typeface="Lucida Sans Unicode"/>
              </a:rPr>
              <a:t>diri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972063" y="3660001"/>
            <a:ext cx="2187575" cy="520700"/>
          </a:xfrm>
          <a:prstGeom prst="rect">
            <a:avLst/>
          </a:prstGeom>
          <a:solidFill>
            <a:srgbClr val="1DB100"/>
          </a:solidFill>
        </p:spPr>
        <p:txBody>
          <a:bodyPr wrap="square" lIns="0" tIns="7429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585"/>
              </a:spcBef>
            </a:pPr>
            <a:r>
              <a:rPr dirty="0" sz="2600" spc="85">
                <a:latin typeface="Lucida Sans Unicode"/>
                <a:cs typeface="Lucida Sans Unicode"/>
              </a:rPr>
              <a:t>C</a:t>
            </a:r>
            <a:r>
              <a:rPr dirty="0" sz="2600" spc="20">
                <a:latin typeface="Lucida Sans Unicode"/>
                <a:cs typeface="Lucida Sans Unicode"/>
              </a:rPr>
              <a:t>r</a:t>
            </a:r>
            <a:r>
              <a:rPr dirty="0" sz="2600" spc="90">
                <a:latin typeface="Lucida Sans Unicode"/>
                <a:cs typeface="Lucida Sans Unicode"/>
              </a:rPr>
              <a:t>e</a:t>
            </a:r>
            <a:r>
              <a:rPr dirty="0" sz="2600" spc="20">
                <a:latin typeface="Lucida Sans Unicode"/>
                <a:cs typeface="Lucida Sans Unicode"/>
              </a:rPr>
              <a:t>a</a:t>
            </a:r>
            <a:r>
              <a:rPr dirty="0" sz="2600" spc="20">
                <a:latin typeface="Lucida Sans Unicode"/>
                <a:cs typeface="Lucida Sans Unicode"/>
              </a:rPr>
              <a:t>ti</a:t>
            </a:r>
            <a:r>
              <a:rPr dirty="0" sz="2600" spc="-20">
                <a:latin typeface="Lucida Sans Unicode"/>
                <a:cs typeface="Lucida Sans Unicode"/>
              </a:rPr>
              <a:t>v</a:t>
            </a:r>
            <a:r>
              <a:rPr dirty="0" sz="2600" spc="80">
                <a:latin typeface="Lucida Sans Unicode"/>
                <a:cs typeface="Lucida Sans Unicode"/>
              </a:rPr>
              <a:t>e</a:t>
            </a:r>
            <a:r>
              <a:rPr dirty="0" sz="2600" spc="-195">
                <a:latin typeface="Lucida Sans Unicode"/>
                <a:cs typeface="Lucida Sans Unicode"/>
              </a:rPr>
              <a:t> </a:t>
            </a:r>
            <a:r>
              <a:rPr dirty="0" sz="2600" spc="60">
                <a:latin typeface="Lucida Sans Unicode"/>
                <a:cs typeface="Lucida Sans Unicode"/>
              </a:rPr>
              <a:t>H</a:t>
            </a:r>
            <a:r>
              <a:rPr dirty="0" sz="2600" spc="5">
                <a:latin typeface="Lucida Sans Unicode"/>
                <a:cs typeface="Lucida Sans Unicode"/>
              </a:rPr>
              <a:t>ub</a:t>
            </a:r>
            <a:endParaRPr sz="2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8473" y="306608"/>
            <a:ext cx="18608920" cy="1100194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6619002" y="1753764"/>
            <a:ext cx="6588125" cy="520700"/>
          </a:xfrm>
          <a:prstGeom prst="rect">
            <a:avLst/>
          </a:prstGeom>
          <a:solidFill>
            <a:srgbClr val="F9B900"/>
          </a:solidFill>
        </p:spPr>
        <p:txBody>
          <a:bodyPr wrap="square" lIns="0" tIns="74295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585"/>
              </a:spcBef>
            </a:pPr>
            <a:r>
              <a:rPr dirty="0" sz="2600" spc="10">
                <a:latin typeface="Lucida Sans Unicode"/>
                <a:cs typeface="Lucida Sans Unicode"/>
              </a:rPr>
              <a:t>Ceritakan</a:t>
            </a:r>
            <a:r>
              <a:rPr dirty="0" sz="2600" spc="-195">
                <a:latin typeface="Lucida Sans Unicode"/>
                <a:cs typeface="Lucida Sans Unicode"/>
              </a:rPr>
              <a:t> </a:t>
            </a:r>
            <a:r>
              <a:rPr dirty="0" sz="2600" spc="10">
                <a:latin typeface="Lucida Sans Unicode"/>
                <a:cs typeface="Lucida Sans Unicode"/>
              </a:rPr>
              <a:t>gambaran</a:t>
            </a:r>
            <a:r>
              <a:rPr dirty="0" sz="2600" spc="-195">
                <a:latin typeface="Lucida Sans Unicode"/>
                <a:cs typeface="Lucida Sans Unicode"/>
              </a:rPr>
              <a:t> </a:t>
            </a:r>
            <a:r>
              <a:rPr dirty="0" sz="2600" spc="-20">
                <a:latin typeface="Lucida Sans Unicode"/>
                <a:cs typeface="Lucida Sans Unicode"/>
              </a:rPr>
              <a:t>kondisinya</a:t>
            </a:r>
            <a:r>
              <a:rPr dirty="0" sz="2600" spc="-195">
                <a:latin typeface="Lucida Sans Unicode"/>
                <a:cs typeface="Lucida Sans Unicode"/>
              </a:rPr>
              <a:t> </a:t>
            </a:r>
            <a:r>
              <a:rPr dirty="0" sz="2600" spc="5">
                <a:latin typeface="Lucida Sans Unicode"/>
                <a:cs typeface="Lucida Sans Unicode"/>
              </a:rPr>
              <a:t>saat</a:t>
            </a:r>
            <a:r>
              <a:rPr dirty="0" sz="2600" spc="-195">
                <a:latin typeface="Lucida Sans Unicode"/>
                <a:cs typeface="Lucida Sans Unicode"/>
              </a:rPr>
              <a:t> </a:t>
            </a:r>
            <a:r>
              <a:rPr dirty="0" sz="2600" spc="45">
                <a:latin typeface="Lucida Sans Unicode"/>
                <a:cs typeface="Lucida Sans Unicode"/>
              </a:rPr>
              <a:t>ini?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10122" y="3965007"/>
            <a:ext cx="3820795" cy="520700"/>
          </a:xfrm>
          <a:prstGeom prst="rect">
            <a:avLst/>
          </a:prstGeom>
          <a:solidFill>
            <a:srgbClr val="EE220D"/>
          </a:solidFill>
        </p:spPr>
        <p:txBody>
          <a:bodyPr wrap="square" lIns="0" tIns="7429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585"/>
              </a:spcBef>
            </a:pPr>
            <a:r>
              <a:rPr dirty="0" sz="2600" spc="5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2600" spc="10">
                <a:solidFill>
                  <a:srgbClr val="FFFFFF"/>
                </a:solidFill>
                <a:latin typeface="Lucida Sans Unicode"/>
                <a:cs typeface="Lucida Sans Unicode"/>
              </a:rPr>
              <a:t>denti</a:t>
            </a:r>
            <a:r>
              <a:rPr dirty="0" sz="2600" spc="5">
                <a:solidFill>
                  <a:srgbClr val="FFFFFF"/>
                </a:solidFill>
                <a:latin typeface="Verdana"/>
                <a:cs typeface="Verdana"/>
              </a:rPr>
              <a:t>f</a:t>
            </a:r>
            <a:r>
              <a:rPr dirty="0" sz="2600" spc="-4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2600" spc="-114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r>
              <a:rPr dirty="0" sz="2600" spc="-15">
                <a:solidFill>
                  <a:srgbClr val="FFFFFF"/>
                </a:solidFill>
                <a:latin typeface="Lucida Sans Unicode"/>
                <a:cs typeface="Lucida Sans Unicode"/>
              </a:rPr>
              <a:t>asi</a:t>
            </a:r>
            <a:r>
              <a:rPr dirty="0" sz="2600" spc="-1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>
                <a:solidFill>
                  <a:srgbClr val="FFFFFF"/>
                </a:solidFill>
                <a:latin typeface="Lucida Sans Unicode"/>
                <a:cs typeface="Lucida Sans Unicode"/>
              </a:rPr>
              <a:t>masalah</a:t>
            </a:r>
            <a:r>
              <a:rPr dirty="0" sz="2600" spc="-45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2600" spc="65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2600" spc="2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76235" y="2602268"/>
            <a:ext cx="1328420" cy="960119"/>
          </a:xfrm>
          <a:custGeom>
            <a:avLst/>
            <a:gdLst/>
            <a:ahLst/>
            <a:cxnLst/>
            <a:rect l="l" t="t" r="r" b="b"/>
            <a:pathLst>
              <a:path w="1328420" h="960120">
                <a:moveTo>
                  <a:pt x="1328294" y="0"/>
                </a:moveTo>
                <a:lnTo>
                  <a:pt x="0" y="0"/>
                </a:lnTo>
                <a:lnTo>
                  <a:pt x="0" y="959970"/>
                </a:lnTo>
                <a:lnTo>
                  <a:pt x="1328294" y="959970"/>
                </a:lnTo>
                <a:lnTo>
                  <a:pt x="1328294" y="0"/>
                </a:lnTo>
                <a:close/>
              </a:path>
            </a:pathLst>
          </a:custGeom>
          <a:solidFill>
            <a:srgbClr val="EE22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976235" y="2602268"/>
            <a:ext cx="1328420" cy="474345"/>
          </a:xfrm>
          <a:prstGeom prst="rect">
            <a:avLst/>
          </a:prstGeom>
          <a:solidFill>
            <a:srgbClr val="EE220D"/>
          </a:solidFill>
        </p:spPr>
        <p:txBody>
          <a:bodyPr wrap="square" lIns="0" tIns="74295" rIns="0" bIns="0" rtlCol="0" vert="horz">
            <a:spAutoFit/>
          </a:bodyPr>
          <a:lstStyle/>
          <a:p>
            <a:pPr marL="86360">
              <a:lnSpc>
                <a:spcPct val="100000"/>
              </a:lnSpc>
              <a:spcBef>
                <a:spcPts val="585"/>
              </a:spcBef>
            </a:pPr>
            <a:r>
              <a:rPr dirty="0" sz="2600">
                <a:solidFill>
                  <a:srgbClr val="FFFFFF"/>
                </a:solidFill>
                <a:latin typeface="Lucida Sans Unicode"/>
                <a:cs typeface="Lucida Sans Unicode"/>
              </a:rPr>
              <a:t>Fahami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76235" y="3076306"/>
            <a:ext cx="1328420" cy="486409"/>
          </a:xfrm>
          <a:prstGeom prst="rect">
            <a:avLst/>
          </a:prstGeom>
          <a:solidFill>
            <a:srgbClr val="EE220D"/>
          </a:solidFill>
        </p:spPr>
        <p:txBody>
          <a:bodyPr wrap="square" lIns="0" tIns="40005" rIns="0" bIns="0" rtlCol="0" vert="horz">
            <a:spAutoFit/>
          </a:bodyPr>
          <a:lstStyle/>
          <a:p>
            <a:pPr marL="315595">
              <a:lnSpc>
                <a:spcPct val="100000"/>
              </a:lnSpc>
              <a:spcBef>
                <a:spcPts val="315"/>
              </a:spcBef>
            </a:pPr>
            <a:r>
              <a:rPr dirty="0" sz="2600" spc="5">
                <a:solidFill>
                  <a:srgbClr val="FFFFFF"/>
                </a:solidFill>
                <a:latin typeface="Lucida Sans Unicode"/>
                <a:cs typeface="Lucida Sans Unicode"/>
              </a:rPr>
              <a:t>user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455141" y="10146344"/>
            <a:ext cx="6130925" cy="520700"/>
          </a:xfrm>
          <a:prstGeom prst="rect">
            <a:avLst/>
          </a:prstGeom>
          <a:solidFill>
            <a:srgbClr val="1DB100"/>
          </a:solidFill>
        </p:spPr>
        <p:txBody>
          <a:bodyPr wrap="square" lIns="0" tIns="7429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585"/>
              </a:spcBef>
            </a:pPr>
            <a:r>
              <a:rPr dirty="0" sz="2600" spc="85">
                <a:latin typeface="Lucida Sans Unicode"/>
                <a:cs typeface="Lucida Sans Unicode"/>
              </a:rPr>
              <a:t>Siapa?</a:t>
            </a:r>
            <a:r>
              <a:rPr dirty="0" sz="2600" spc="-204">
                <a:latin typeface="Lucida Sans Unicode"/>
                <a:cs typeface="Lucida Sans Unicode"/>
              </a:rPr>
              <a:t> </a:t>
            </a:r>
            <a:r>
              <a:rPr dirty="0" sz="2600" spc="50">
                <a:latin typeface="Lucida Sans Unicode"/>
                <a:cs typeface="Lucida Sans Unicode"/>
              </a:rPr>
              <a:t>Bagaimana?</a:t>
            </a:r>
            <a:r>
              <a:rPr dirty="0" sz="2600" spc="-200">
                <a:latin typeface="Lucida Sans Unicode"/>
                <a:cs typeface="Lucida Sans Unicode"/>
              </a:rPr>
              <a:t> </a:t>
            </a:r>
            <a:r>
              <a:rPr dirty="0" sz="2600" spc="50">
                <a:latin typeface="Lucida Sans Unicode"/>
                <a:cs typeface="Lucida Sans Unicode"/>
              </a:rPr>
              <a:t>Pendanaan?</a:t>
            </a:r>
            <a:r>
              <a:rPr dirty="0" sz="2600" spc="-204">
                <a:latin typeface="Lucida Sans Unicode"/>
                <a:cs typeface="Lucida Sans Unicode"/>
              </a:rPr>
              <a:t> </a:t>
            </a:r>
            <a:r>
              <a:rPr dirty="0" sz="2600" spc="204">
                <a:latin typeface="Lucida Sans Unicode"/>
                <a:cs typeface="Lucida Sans Unicode"/>
              </a:rPr>
              <a:t>SOP?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01460" y="3965007"/>
            <a:ext cx="3600450" cy="520700"/>
          </a:xfrm>
          <a:prstGeom prst="rect">
            <a:avLst/>
          </a:prstGeom>
          <a:solidFill>
            <a:srgbClr val="00A2FF"/>
          </a:solidFill>
        </p:spPr>
        <p:txBody>
          <a:bodyPr wrap="square" lIns="0" tIns="7429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585"/>
              </a:spcBef>
            </a:pPr>
            <a:r>
              <a:rPr dirty="0" sz="2600" spc="35">
                <a:latin typeface="Lucida Sans Unicode"/>
                <a:cs typeface="Lucida Sans Unicode"/>
              </a:rPr>
              <a:t>Bagaimana</a:t>
            </a:r>
            <a:r>
              <a:rPr dirty="0" sz="2600" spc="-195">
                <a:latin typeface="Lucida Sans Unicode"/>
                <a:cs typeface="Lucida Sans Unicode"/>
              </a:rPr>
              <a:t> </a:t>
            </a:r>
            <a:r>
              <a:rPr dirty="0" sz="2600" spc="-25">
                <a:latin typeface="Lucida Sans Unicode"/>
                <a:cs typeface="Lucida Sans Unicode"/>
              </a:rPr>
              <a:t>s</a:t>
            </a:r>
            <a:r>
              <a:rPr dirty="0" sz="2600" spc="-20">
                <a:latin typeface="Lucida Sans Unicode"/>
                <a:cs typeface="Lucida Sans Unicode"/>
              </a:rPr>
              <a:t>olusi</a:t>
            </a:r>
            <a:r>
              <a:rPr dirty="0" sz="2600" spc="-70">
                <a:latin typeface="Lucida Sans Unicode"/>
                <a:cs typeface="Lucida Sans Unicode"/>
              </a:rPr>
              <a:t>n</a:t>
            </a:r>
            <a:r>
              <a:rPr dirty="0" sz="2600" spc="65">
                <a:latin typeface="Lucida Sans Unicode"/>
                <a:cs typeface="Lucida Sans Unicode"/>
              </a:rPr>
              <a:t>y</a:t>
            </a:r>
            <a:r>
              <a:rPr dirty="0" sz="2600" spc="-30">
                <a:latin typeface="Lucida Sans Unicode"/>
                <a:cs typeface="Lucida Sans Unicode"/>
              </a:rPr>
              <a:t>a</a:t>
            </a:r>
            <a:r>
              <a:rPr dirty="0" sz="2600" spc="260">
                <a:latin typeface="Lucida Sans Unicode"/>
                <a:cs typeface="Lucida Sans Unicode"/>
              </a:rPr>
              <a:t>?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7520" y="7454420"/>
            <a:ext cx="2506345" cy="1400175"/>
          </a:xfrm>
          <a:prstGeom prst="rect">
            <a:avLst/>
          </a:prstGeom>
          <a:solidFill>
            <a:srgbClr val="CB297B"/>
          </a:solidFill>
        </p:spPr>
        <p:txBody>
          <a:bodyPr wrap="square" lIns="0" tIns="30480" rIns="0" bIns="0" rtlCol="0" vert="horz">
            <a:spAutoFit/>
          </a:bodyPr>
          <a:lstStyle/>
          <a:p>
            <a:pPr algn="ctr" marL="581660" marR="574040">
              <a:lnSpc>
                <a:spcPct val="111000"/>
              </a:lnSpc>
              <a:spcBef>
                <a:spcPts val="240"/>
              </a:spcBef>
            </a:pPr>
            <a:r>
              <a:rPr dirty="0" sz="2600" spc="40">
                <a:solidFill>
                  <a:srgbClr val="FFFFFF"/>
                </a:solidFill>
                <a:latin typeface="Lucida Sans Unicode"/>
                <a:cs typeface="Lucida Sans Unicode"/>
              </a:rPr>
              <a:t>Apa</a:t>
            </a:r>
            <a:r>
              <a:rPr dirty="0" sz="2600" spc="-1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-10">
                <a:solidFill>
                  <a:srgbClr val="FFFFFF"/>
                </a:solidFill>
                <a:latin typeface="Lucida Sans Unicode"/>
                <a:cs typeface="Lucida Sans Unicode"/>
              </a:rPr>
              <a:t>saja  </a:t>
            </a:r>
            <a:r>
              <a:rPr dirty="0" sz="2600" spc="30">
                <a:solidFill>
                  <a:srgbClr val="FFFFFF"/>
                </a:solidFill>
                <a:latin typeface="Lucida Sans Unicode"/>
                <a:cs typeface="Lucida Sans Unicode"/>
              </a:rPr>
              <a:t>K</a:t>
            </a:r>
            <a:r>
              <a:rPr dirty="0" sz="2600" spc="-25">
                <a:solidFill>
                  <a:srgbClr val="FFFFFF"/>
                </a:solidFill>
                <a:latin typeface="Lucida Sans Unicode"/>
                <a:cs typeface="Lucida Sans Unicode"/>
              </a:rPr>
              <a:t>i</a:t>
            </a:r>
            <a:r>
              <a:rPr dirty="0" sz="2600" spc="-60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2600" spc="-145">
                <a:solidFill>
                  <a:srgbClr val="FFFFFF"/>
                </a:solidFill>
                <a:latin typeface="Lucida Sans Unicode"/>
                <a:cs typeface="Lucida Sans Unicode"/>
              </a:rPr>
              <a:t>a-ki</a:t>
            </a:r>
            <a:r>
              <a:rPr dirty="0" sz="2600" spc="-145">
                <a:solidFill>
                  <a:srgbClr val="FFFFFF"/>
                </a:solidFill>
                <a:latin typeface="Lucida Sans Unicode"/>
                <a:cs typeface="Lucida Sans Unicode"/>
              </a:rPr>
              <a:t>r</a:t>
            </a:r>
            <a:r>
              <a:rPr dirty="0" sz="2600" spc="25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endParaRPr sz="2600">
              <a:latin typeface="Lucida Sans Unicode"/>
              <a:cs typeface="Lucida Sans Unicode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dirty="0" sz="2600" spc="5">
                <a:solidFill>
                  <a:srgbClr val="FFFFFF"/>
                </a:solidFill>
                <a:latin typeface="Lucida Sans Unicode"/>
                <a:cs typeface="Lucida Sans Unicode"/>
              </a:rPr>
              <a:t>Tantangannya?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6998204" y="2602268"/>
            <a:ext cx="2824480" cy="960119"/>
          </a:xfrm>
          <a:custGeom>
            <a:avLst/>
            <a:gdLst/>
            <a:ahLst/>
            <a:cxnLst/>
            <a:rect l="l" t="t" r="r" b="b"/>
            <a:pathLst>
              <a:path w="2824480" h="960120">
                <a:moveTo>
                  <a:pt x="2824039" y="0"/>
                </a:moveTo>
                <a:lnTo>
                  <a:pt x="0" y="0"/>
                </a:lnTo>
                <a:lnTo>
                  <a:pt x="0" y="959970"/>
                </a:lnTo>
                <a:lnTo>
                  <a:pt x="2824039" y="959970"/>
                </a:lnTo>
                <a:lnTo>
                  <a:pt x="2824039" y="0"/>
                </a:lnTo>
                <a:close/>
              </a:path>
            </a:pathLst>
          </a:custGeom>
          <a:solidFill>
            <a:srgbClr val="CB297B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6998204" y="2602268"/>
            <a:ext cx="2824480" cy="474345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52069">
              <a:lnSpc>
                <a:spcPct val="100000"/>
              </a:lnSpc>
              <a:spcBef>
                <a:spcPts val="585"/>
              </a:spcBef>
            </a:pPr>
            <a:r>
              <a:rPr dirty="0" sz="2600" spc="60">
                <a:solidFill>
                  <a:srgbClr val="FFFFFF"/>
                </a:solidFill>
                <a:latin typeface="Lucida Sans Unicode"/>
                <a:cs typeface="Lucida Sans Unicode"/>
              </a:rPr>
              <a:t>Bagi</a:t>
            </a:r>
            <a:r>
              <a:rPr dirty="0" sz="2600" spc="-1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 spc="120">
                <a:solidFill>
                  <a:srgbClr val="FFFFFF"/>
                </a:solidFill>
                <a:latin typeface="Lucida Sans Unicode"/>
                <a:cs typeface="Lucida Sans Unicode"/>
              </a:rPr>
              <a:t>P</a:t>
            </a:r>
            <a:r>
              <a:rPr dirty="0" sz="2600" spc="10">
                <a:solidFill>
                  <a:srgbClr val="FFFFFF"/>
                </a:solidFill>
                <a:latin typeface="Lucida Sans Unicode"/>
                <a:cs typeface="Lucida Sans Unicode"/>
              </a:rPr>
              <a:t>emerin</a:t>
            </a:r>
            <a:r>
              <a:rPr dirty="0" sz="2600" spc="15">
                <a:solidFill>
                  <a:srgbClr val="FFFFFF"/>
                </a:solidFill>
                <a:latin typeface="Lucida Sans Unicode"/>
                <a:cs typeface="Lucida Sans Unicode"/>
              </a:rPr>
              <a:t>t</a:t>
            </a:r>
            <a:r>
              <a:rPr dirty="0" sz="2600" spc="-15">
                <a:solidFill>
                  <a:srgbClr val="FFFFFF"/>
                </a:solidFill>
                <a:latin typeface="Lucida Sans Unicode"/>
                <a:cs typeface="Lucida Sans Unicode"/>
              </a:rPr>
              <a:t>ah,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998204" y="3076306"/>
            <a:ext cx="2824480" cy="486409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15"/>
              </a:spcBef>
            </a:pPr>
            <a:r>
              <a:rPr dirty="0" sz="2600" spc="40">
                <a:solidFill>
                  <a:srgbClr val="FFFFFF"/>
                </a:solidFill>
                <a:latin typeface="Lucida Sans Unicode"/>
                <a:cs typeface="Lucida Sans Unicode"/>
              </a:rPr>
              <a:t>Apa</a:t>
            </a:r>
            <a:r>
              <a:rPr dirty="0" sz="2600" spc="-195">
                <a:solidFill>
                  <a:srgbClr val="FFFFFF"/>
                </a:solidFill>
                <a:latin typeface="Lucida Sans Unicode"/>
                <a:cs typeface="Lucida Sans Unicode"/>
              </a:rPr>
              <a:t> </a:t>
            </a:r>
            <a:r>
              <a:rPr dirty="0" sz="2600">
                <a:solidFill>
                  <a:srgbClr val="FFFFFF"/>
                </a:solidFill>
                <a:latin typeface="Lucida Sans Unicode"/>
                <a:cs typeface="Lucida Sans Unicode"/>
              </a:rPr>
              <a:t>dampak</a:t>
            </a:r>
            <a:r>
              <a:rPr dirty="0" sz="2600" spc="-45">
                <a:solidFill>
                  <a:srgbClr val="FFFFFF"/>
                </a:solidFill>
                <a:latin typeface="Lucida Sans Unicode"/>
                <a:cs typeface="Lucida Sans Unicode"/>
              </a:rPr>
              <a:t>n</a:t>
            </a:r>
            <a:r>
              <a:rPr dirty="0" sz="2600" spc="65">
                <a:solidFill>
                  <a:srgbClr val="FFFFFF"/>
                </a:solidFill>
                <a:latin typeface="Lucida Sans Unicode"/>
                <a:cs typeface="Lucida Sans Unicode"/>
              </a:rPr>
              <a:t>y</a:t>
            </a:r>
            <a:r>
              <a:rPr dirty="0" sz="2600" spc="-30">
                <a:solidFill>
                  <a:srgbClr val="FFFFFF"/>
                </a:solidFill>
                <a:latin typeface="Lucida Sans Unicode"/>
                <a:cs typeface="Lucida Sans Unicode"/>
              </a:rPr>
              <a:t>a</a:t>
            </a:r>
            <a:r>
              <a:rPr dirty="0" sz="2600" spc="260">
                <a:solidFill>
                  <a:srgbClr val="FFFFFF"/>
                </a:solidFill>
                <a:latin typeface="Lucida Sans Unicode"/>
                <a:cs typeface="Lucida Sans Unicode"/>
              </a:rPr>
              <a:t>?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7624783" y="7674309"/>
            <a:ext cx="1570990" cy="960119"/>
          </a:xfrm>
          <a:custGeom>
            <a:avLst/>
            <a:gdLst/>
            <a:ahLst/>
            <a:cxnLst/>
            <a:rect l="l" t="t" r="r" b="b"/>
            <a:pathLst>
              <a:path w="1570990" h="960120">
                <a:moveTo>
                  <a:pt x="1570884" y="0"/>
                </a:moveTo>
                <a:lnTo>
                  <a:pt x="0" y="0"/>
                </a:lnTo>
                <a:lnTo>
                  <a:pt x="0" y="959970"/>
                </a:lnTo>
                <a:lnTo>
                  <a:pt x="1570884" y="959970"/>
                </a:lnTo>
                <a:lnTo>
                  <a:pt x="1570884" y="0"/>
                </a:lnTo>
                <a:close/>
              </a:path>
            </a:pathLst>
          </a:custGeom>
          <a:solidFill>
            <a:srgbClr val="EE220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17624783" y="7674309"/>
            <a:ext cx="1570990" cy="474345"/>
          </a:xfrm>
          <a:prstGeom prst="rect">
            <a:avLst/>
          </a:prstGeom>
          <a:solidFill>
            <a:srgbClr val="EE220D"/>
          </a:solidFill>
        </p:spPr>
        <p:txBody>
          <a:bodyPr wrap="square" lIns="0" tIns="74295" rIns="0" bIns="0" rtlCol="0" vert="horz">
            <a:spAutoFit/>
          </a:bodyPr>
          <a:lstStyle/>
          <a:p>
            <a:pPr marL="135255">
              <a:lnSpc>
                <a:spcPct val="100000"/>
              </a:lnSpc>
              <a:spcBef>
                <a:spcPts val="585"/>
              </a:spcBef>
            </a:pPr>
            <a:r>
              <a:rPr dirty="0" sz="2600" spc="20">
                <a:solidFill>
                  <a:srgbClr val="FFFFFF"/>
                </a:solidFill>
                <a:latin typeface="Lucida Sans Unicode"/>
                <a:cs typeface="Lucida Sans Unicode"/>
              </a:rPr>
              <a:t>Manfaat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624783" y="8148347"/>
            <a:ext cx="1570990" cy="486409"/>
          </a:xfrm>
          <a:prstGeom prst="rect">
            <a:avLst/>
          </a:prstGeom>
          <a:solidFill>
            <a:srgbClr val="EE220D"/>
          </a:solidFill>
        </p:spPr>
        <p:txBody>
          <a:bodyPr wrap="square" lIns="0" tIns="4000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315"/>
              </a:spcBef>
            </a:pPr>
            <a:r>
              <a:rPr dirty="0" sz="2600">
                <a:solidFill>
                  <a:srgbClr val="FFFFFF"/>
                </a:solidFill>
                <a:latin typeface="Lucida Sans Unicode"/>
                <a:cs typeface="Lucida Sans Unicode"/>
              </a:rPr>
              <a:t>langsung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48567" y="204349"/>
            <a:ext cx="2187575" cy="520700"/>
          </a:xfrm>
          <a:custGeom>
            <a:avLst/>
            <a:gdLst/>
            <a:ahLst/>
            <a:cxnLst/>
            <a:rect l="l" t="t" r="r" b="b"/>
            <a:pathLst>
              <a:path w="2187575" h="520700">
                <a:moveTo>
                  <a:pt x="2187409" y="0"/>
                </a:moveTo>
                <a:lnTo>
                  <a:pt x="0" y="0"/>
                </a:lnTo>
                <a:lnTo>
                  <a:pt x="0" y="520193"/>
                </a:lnTo>
                <a:lnTo>
                  <a:pt x="2187409" y="520193"/>
                </a:lnTo>
                <a:lnTo>
                  <a:pt x="2187409" y="0"/>
                </a:lnTo>
                <a:close/>
              </a:path>
            </a:pathLst>
          </a:custGeom>
          <a:solidFill>
            <a:srgbClr val="1DB1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582986" y="261176"/>
            <a:ext cx="2118995" cy="4279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2600" spc="85">
                <a:latin typeface="Lucida Sans Unicode"/>
                <a:cs typeface="Lucida Sans Unicode"/>
              </a:rPr>
              <a:t>C</a:t>
            </a:r>
            <a:r>
              <a:rPr dirty="0" sz="2600" spc="20">
                <a:latin typeface="Lucida Sans Unicode"/>
                <a:cs typeface="Lucida Sans Unicode"/>
              </a:rPr>
              <a:t>r</a:t>
            </a:r>
            <a:r>
              <a:rPr dirty="0" sz="2600" spc="90">
                <a:latin typeface="Lucida Sans Unicode"/>
                <a:cs typeface="Lucida Sans Unicode"/>
              </a:rPr>
              <a:t>e</a:t>
            </a:r>
            <a:r>
              <a:rPr dirty="0" sz="2600" spc="20">
                <a:latin typeface="Lucida Sans Unicode"/>
                <a:cs typeface="Lucida Sans Unicode"/>
              </a:rPr>
              <a:t>a</a:t>
            </a:r>
            <a:r>
              <a:rPr dirty="0" sz="2600" spc="20">
                <a:latin typeface="Lucida Sans Unicode"/>
                <a:cs typeface="Lucida Sans Unicode"/>
              </a:rPr>
              <a:t>ti</a:t>
            </a:r>
            <a:r>
              <a:rPr dirty="0" sz="2600" spc="-20">
                <a:latin typeface="Lucida Sans Unicode"/>
                <a:cs typeface="Lucida Sans Unicode"/>
              </a:rPr>
              <a:t>v</a:t>
            </a:r>
            <a:r>
              <a:rPr dirty="0" sz="2600" spc="80">
                <a:latin typeface="Lucida Sans Unicode"/>
                <a:cs typeface="Lucida Sans Unicode"/>
              </a:rPr>
              <a:t>e</a:t>
            </a:r>
            <a:r>
              <a:rPr dirty="0" sz="2600" spc="-195">
                <a:latin typeface="Lucida Sans Unicode"/>
                <a:cs typeface="Lucida Sans Unicode"/>
              </a:rPr>
              <a:t> </a:t>
            </a:r>
            <a:r>
              <a:rPr dirty="0" sz="2600" spc="60">
                <a:latin typeface="Lucida Sans Unicode"/>
                <a:cs typeface="Lucida Sans Unicode"/>
              </a:rPr>
              <a:t>H</a:t>
            </a:r>
            <a:r>
              <a:rPr dirty="0" sz="2600" spc="5">
                <a:latin typeface="Lucida Sans Unicode"/>
                <a:cs typeface="Lucida Sans Unicode"/>
              </a:rPr>
              <a:t>ub</a:t>
            </a:r>
            <a:endParaRPr sz="2600">
              <a:latin typeface="Lucida Sans Unicode"/>
              <a:cs typeface="Lucida Sans Unicode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614269" y="505554"/>
            <a:ext cx="2662555" cy="520700"/>
          </a:xfrm>
          <a:prstGeom prst="rect">
            <a:avLst/>
          </a:prstGeom>
          <a:solidFill>
            <a:srgbClr val="00A2FF"/>
          </a:solidFill>
        </p:spPr>
        <p:txBody>
          <a:bodyPr wrap="square" lIns="0" tIns="7429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585"/>
              </a:spcBef>
            </a:pPr>
            <a:r>
              <a:rPr dirty="0" sz="2600" spc="-20">
                <a:latin typeface="Lucida Sans Unicode"/>
                <a:cs typeface="Lucida Sans Unicode"/>
              </a:rPr>
              <a:t>#designthinking</a:t>
            </a:r>
            <a:endParaRPr sz="2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8901" y="0"/>
            <a:ext cx="16986299" cy="11308556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1026636" y="4082079"/>
            <a:ext cx="5200650" cy="5308600"/>
          </a:xfrm>
          <a:prstGeom prst="rect">
            <a:avLst/>
          </a:prstGeom>
          <a:solidFill>
            <a:srgbClr val="F9B900"/>
          </a:solidFill>
        </p:spPr>
        <p:txBody>
          <a:bodyPr wrap="square" lIns="0" tIns="24765" rIns="0" bIns="0" rtlCol="0" vert="horz">
            <a:spAutoFit/>
          </a:bodyPr>
          <a:lstStyle/>
          <a:p>
            <a:pPr algn="ctr" marL="186055" marR="178435">
              <a:lnSpc>
                <a:spcPct val="112100"/>
              </a:lnSpc>
              <a:spcBef>
                <a:spcPts val="195"/>
              </a:spcBef>
            </a:pPr>
            <a:r>
              <a:rPr dirty="0" sz="4350" spc="35">
                <a:latin typeface="Lucida Sans Unicode"/>
                <a:cs typeface="Lucida Sans Unicode"/>
              </a:rPr>
              <a:t>Bagaimana</a:t>
            </a:r>
            <a:r>
              <a:rPr dirty="0" sz="4350" spc="-335">
                <a:latin typeface="Lucida Sans Unicode"/>
                <a:cs typeface="Lucida Sans Unicode"/>
              </a:rPr>
              <a:t> </a:t>
            </a:r>
            <a:r>
              <a:rPr dirty="0" sz="4350" spc="80">
                <a:latin typeface="Lucida Sans Unicode"/>
                <a:cs typeface="Lucida Sans Unicode"/>
              </a:rPr>
              <a:t>d</a:t>
            </a:r>
            <a:r>
              <a:rPr dirty="0" sz="4350" spc="90">
                <a:latin typeface="Lucida Sans Unicode"/>
                <a:cs typeface="Lucida Sans Unicode"/>
              </a:rPr>
              <a:t>e</a:t>
            </a:r>
            <a:r>
              <a:rPr dirty="0" sz="4350" spc="-30">
                <a:latin typeface="Lucida Sans Unicode"/>
                <a:cs typeface="Lucida Sans Unicode"/>
              </a:rPr>
              <a:t>sain  </a:t>
            </a:r>
            <a:r>
              <a:rPr dirty="0" sz="4350">
                <a:latin typeface="Lucida Sans Unicode"/>
                <a:cs typeface="Lucida Sans Unicode"/>
              </a:rPr>
              <a:t>Lift </a:t>
            </a:r>
            <a:r>
              <a:rPr dirty="0" sz="4350" spc="-65">
                <a:latin typeface="Lucida Sans Unicode"/>
                <a:cs typeface="Lucida Sans Unicode"/>
              </a:rPr>
              <a:t>untuk </a:t>
            </a:r>
            <a:r>
              <a:rPr dirty="0" sz="4350" spc="-60">
                <a:latin typeface="Lucida Sans Unicode"/>
                <a:cs typeface="Lucida Sans Unicode"/>
              </a:rPr>
              <a:t> </a:t>
            </a:r>
            <a:r>
              <a:rPr dirty="0" sz="4350">
                <a:latin typeface="Lucida Sans Unicode"/>
                <a:cs typeface="Lucida Sans Unicode"/>
              </a:rPr>
              <a:t>mengu</a:t>
            </a:r>
            <a:r>
              <a:rPr dirty="0" sz="4350" spc="-35">
                <a:latin typeface="Lucida Sans Unicode"/>
                <a:cs typeface="Lucida Sans Unicode"/>
              </a:rPr>
              <a:t>r</a:t>
            </a:r>
            <a:r>
              <a:rPr dirty="0" sz="4350" spc="-5">
                <a:latin typeface="Lucida Sans Unicode"/>
                <a:cs typeface="Lucida Sans Unicode"/>
              </a:rPr>
              <a:t>angi</a:t>
            </a:r>
            <a:r>
              <a:rPr dirty="0" sz="4350" spc="-335">
                <a:latin typeface="Lucida Sans Unicode"/>
                <a:cs typeface="Lucida Sans Unicode"/>
              </a:rPr>
              <a:t> </a:t>
            </a:r>
            <a:r>
              <a:rPr dirty="0" sz="4350" spc="-80">
                <a:latin typeface="Lucida Sans Unicode"/>
                <a:cs typeface="Lucida Sans Unicode"/>
              </a:rPr>
              <a:t>r</a:t>
            </a:r>
            <a:r>
              <a:rPr dirty="0" sz="4350">
                <a:latin typeface="Lucida Sans Unicode"/>
                <a:cs typeface="Lucida Sans Unicode"/>
              </a:rPr>
              <a:t>asa  </a:t>
            </a:r>
            <a:r>
              <a:rPr dirty="0" sz="4350">
                <a:latin typeface="Lucida Sans Unicode"/>
                <a:cs typeface="Lucida Sans Unicode"/>
              </a:rPr>
              <a:t>t</a:t>
            </a:r>
            <a:r>
              <a:rPr dirty="0" sz="4350" spc="-75">
                <a:latin typeface="Lucida Sans Unicode"/>
                <a:cs typeface="Lucida Sans Unicode"/>
              </a:rPr>
              <a:t>a</a:t>
            </a:r>
            <a:r>
              <a:rPr dirty="0" sz="4350" spc="-145">
                <a:latin typeface="Lucida Sans Unicode"/>
                <a:cs typeface="Lucida Sans Unicode"/>
              </a:rPr>
              <a:t>k</a:t>
            </a:r>
            <a:r>
              <a:rPr dirty="0" sz="4350" spc="-35">
                <a:latin typeface="Lucida Sans Unicode"/>
                <a:cs typeface="Lucida Sans Unicode"/>
              </a:rPr>
              <a:t>ut</a:t>
            </a:r>
            <a:r>
              <a:rPr dirty="0" sz="4350" spc="-335">
                <a:latin typeface="Lucida Sans Unicode"/>
                <a:cs typeface="Lucida Sans Unicode"/>
              </a:rPr>
              <a:t> </a:t>
            </a:r>
            <a:r>
              <a:rPr dirty="0" sz="4350" spc="-285">
                <a:latin typeface="Lucida Sans Unicode"/>
                <a:cs typeface="Lucida Sans Unicode"/>
              </a:rPr>
              <a:t>k</a:t>
            </a:r>
            <a:r>
              <a:rPr dirty="0" sz="4350" spc="-35">
                <a:latin typeface="Lucida Sans Unicode"/>
                <a:cs typeface="Lucida Sans Unicode"/>
              </a:rPr>
              <a:t>eti</a:t>
            </a:r>
            <a:r>
              <a:rPr dirty="0" sz="4350" spc="-85">
                <a:latin typeface="Lucida Sans Unicode"/>
                <a:cs typeface="Lucida Sans Unicode"/>
              </a:rPr>
              <a:t>k</a:t>
            </a:r>
            <a:r>
              <a:rPr dirty="0" sz="4350" spc="20">
                <a:latin typeface="Lucida Sans Unicode"/>
                <a:cs typeface="Lucida Sans Unicode"/>
              </a:rPr>
              <a:t>a  </a:t>
            </a:r>
            <a:r>
              <a:rPr dirty="0" sz="4350" spc="-35">
                <a:latin typeface="Lucida Sans Unicode"/>
                <a:cs typeface="Lucida Sans Unicode"/>
              </a:rPr>
              <a:t>diguna</a:t>
            </a:r>
            <a:r>
              <a:rPr dirty="0" sz="4350" spc="-70">
                <a:latin typeface="Lucida Sans Unicode"/>
                <a:cs typeface="Lucida Sans Unicode"/>
              </a:rPr>
              <a:t>k</a:t>
            </a:r>
            <a:r>
              <a:rPr dirty="0" sz="4350" spc="-5">
                <a:latin typeface="Lucida Sans Unicode"/>
                <a:cs typeface="Lucida Sans Unicode"/>
              </a:rPr>
              <a:t>an</a:t>
            </a:r>
            <a:r>
              <a:rPr dirty="0" sz="4350" spc="-335">
                <a:latin typeface="Lucida Sans Unicode"/>
                <a:cs typeface="Lucida Sans Unicode"/>
              </a:rPr>
              <a:t> </a:t>
            </a:r>
            <a:r>
              <a:rPr dirty="0" sz="4350" spc="-20">
                <a:latin typeface="Lucida Sans Unicode"/>
                <a:cs typeface="Lucida Sans Unicode"/>
              </a:rPr>
              <a:t>di  </a:t>
            </a:r>
            <a:r>
              <a:rPr dirty="0" sz="4350" spc="60">
                <a:latin typeface="Lucida Sans Unicode"/>
                <a:cs typeface="Lucida Sans Unicode"/>
              </a:rPr>
              <a:t>Gedung</a:t>
            </a:r>
            <a:r>
              <a:rPr dirty="0" sz="4350" spc="-335">
                <a:latin typeface="Lucida Sans Unicode"/>
                <a:cs typeface="Lucida Sans Unicode"/>
              </a:rPr>
              <a:t> </a:t>
            </a:r>
            <a:r>
              <a:rPr dirty="0" sz="4350" spc="100">
                <a:latin typeface="Lucida Sans Unicode"/>
                <a:cs typeface="Lucida Sans Unicode"/>
              </a:rPr>
              <a:t>penc</a:t>
            </a:r>
            <a:r>
              <a:rPr dirty="0" sz="4350" spc="-75">
                <a:latin typeface="Lucida Sans Unicode"/>
                <a:cs typeface="Lucida Sans Unicode"/>
              </a:rPr>
              <a:t>a</a:t>
            </a:r>
            <a:r>
              <a:rPr dirty="0" sz="4350" spc="-114">
                <a:latin typeface="Lucida Sans Unicode"/>
                <a:cs typeface="Lucida Sans Unicode"/>
              </a:rPr>
              <a:t>k</a:t>
            </a:r>
            <a:r>
              <a:rPr dirty="0" sz="4350" spc="-10">
                <a:latin typeface="Lucida Sans Unicode"/>
                <a:cs typeface="Lucida Sans Unicode"/>
              </a:rPr>
              <a:t>ar  </a:t>
            </a:r>
            <a:r>
              <a:rPr dirty="0" sz="4350" spc="45">
                <a:latin typeface="Lucida Sans Unicode"/>
                <a:cs typeface="Lucida Sans Unicode"/>
              </a:rPr>
              <a:t>langit?</a:t>
            </a:r>
            <a:endParaRPr sz="4350">
              <a:latin typeface="Lucida Sans Unicode"/>
              <a:cs typeface="Lucida Sans Unicode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193617" y="5788108"/>
            <a:ext cx="5200650" cy="1896745"/>
          </a:xfrm>
          <a:prstGeom prst="rect">
            <a:avLst/>
          </a:prstGeom>
          <a:solidFill>
            <a:srgbClr val="F9B900"/>
          </a:solidFill>
        </p:spPr>
        <p:txBody>
          <a:bodyPr wrap="square" lIns="0" tIns="20955" rIns="0" bIns="0" rtlCol="0" vert="horz">
            <a:spAutoFit/>
          </a:bodyPr>
          <a:lstStyle/>
          <a:p>
            <a:pPr marL="1542415" marR="194945" indent="-1340485">
              <a:lnSpc>
                <a:spcPct val="111200"/>
              </a:lnSpc>
              <a:spcBef>
                <a:spcPts val="165"/>
              </a:spcBef>
            </a:pPr>
            <a:r>
              <a:rPr dirty="0" sz="5250" spc="20">
                <a:latin typeface="Lucida Sans Unicode"/>
                <a:cs typeface="Lucida Sans Unicode"/>
              </a:rPr>
              <a:t>Burj</a:t>
            </a:r>
            <a:r>
              <a:rPr dirty="0" sz="5250" spc="-409">
                <a:latin typeface="Lucida Sans Unicode"/>
                <a:cs typeface="Lucida Sans Unicode"/>
              </a:rPr>
              <a:t> </a:t>
            </a:r>
            <a:r>
              <a:rPr dirty="0" sz="5250" spc="-30">
                <a:latin typeface="Lucida Sans Unicode"/>
                <a:cs typeface="Lucida Sans Unicode"/>
              </a:rPr>
              <a:t>Khali</a:t>
            </a:r>
            <a:r>
              <a:rPr dirty="0" sz="5250" spc="-80">
                <a:latin typeface="Lucida Sans Unicode"/>
                <a:cs typeface="Lucida Sans Unicode"/>
              </a:rPr>
              <a:t>f</a:t>
            </a:r>
            <a:r>
              <a:rPr dirty="0" sz="5250" spc="-50">
                <a:latin typeface="Lucida Sans Unicode"/>
                <a:cs typeface="Lucida Sans Unicode"/>
              </a:rPr>
              <a:t>a,</a:t>
            </a:r>
            <a:r>
              <a:rPr dirty="0" sz="5250" spc="-409">
                <a:latin typeface="Lucida Sans Unicode"/>
                <a:cs typeface="Lucida Sans Unicode"/>
              </a:rPr>
              <a:t> </a:t>
            </a:r>
            <a:r>
              <a:rPr dirty="0" sz="5250" spc="-85">
                <a:latin typeface="Lucida Sans Unicode"/>
                <a:cs typeface="Lucida Sans Unicode"/>
              </a:rPr>
              <a:t>6x  </a:t>
            </a:r>
            <a:r>
              <a:rPr dirty="0" sz="5250" spc="10">
                <a:latin typeface="Lucida Sans Unicode"/>
                <a:cs typeface="Lucida Sans Unicode"/>
              </a:rPr>
              <a:t>Monas</a:t>
            </a:r>
            <a:endParaRPr sz="5250">
              <a:latin typeface="Lucida Sans Unicode"/>
              <a:cs typeface="Lucida Sans Unicode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614269" y="505554"/>
            <a:ext cx="2662555" cy="520700"/>
          </a:xfrm>
          <a:prstGeom prst="rect">
            <a:avLst/>
          </a:prstGeom>
          <a:solidFill>
            <a:srgbClr val="00A2FF"/>
          </a:solidFill>
        </p:spPr>
        <p:txBody>
          <a:bodyPr wrap="square" lIns="0" tIns="7429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585"/>
              </a:spcBef>
            </a:pPr>
            <a:r>
              <a:rPr dirty="0" sz="2600" spc="-20">
                <a:latin typeface="Lucida Sans Unicode"/>
                <a:cs typeface="Lucida Sans Unicode"/>
              </a:rPr>
              <a:t>#designthinking</a:t>
            </a:r>
            <a:endParaRPr sz="2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6272" y="3281021"/>
            <a:ext cx="4076065" cy="4632960"/>
          </a:xfrm>
          <a:prstGeom prst="rect">
            <a:avLst/>
          </a:prstGeom>
        </p:spPr>
        <p:txBody>
          <a:bodyPr wrap="square" lIns="0" tIns="331470" rIns="0" bIns="0" rtlCol="0" vert="horz">
            <a:spAutoFit/>
          </a:bodyPr>
          <a:lstStyle/>
          <a:p>
            <a:pPr marL="473075" indent="-461009">
              <a:lnSpc>
                <a:spcPct val="100000"/>
              </a:lnSpc>
              <a:spcBef>
                <a:spcPts val="2610"/>
              </a:spcBef>
              <a:buChar char="•"/>
              <a:tabLst>
                <a:tab pos="473075" algn="l"/>
                <a:tab pos="473709" algn="l"/>
              </a:tabLst>
            </a:pPr>
            <a:r>
              <a:rPr dirty="0" sz="3950" spc="130" b="1">
                <a:latin typeface="Arial"/>
                <a:cs typeface="Arial"/>
              </a:rPr>
              <a:t>Mindset</a:t>
            </a:r>
            <a:endParaRPr sz="3950">
              <a:latin typeface="Arial"/>
              <a:cs typeface="Arial"/>
            </a:endParaRPr>
          </a:p>
          <a:p>
            <a:pPr lvl="1" marL="934085" indent="-461645">
              <a:lnSpc>
                <a:spcPct val="100000"/>
              </a:lnSpc>
              <a:spcBef>
                <a:spcPts val="2520"/>
              </a:spcBef>
              <a:buChar char="•"/>
              <a:tabLst>
                <a:tab pos="933450" algn="l"/>
                <a:tab pos="934719" algn="l"/>
              </a:tabLst>
            </a:pPr>
            <a:r>
              <a:rPr dirty="0" sz="3950" spc="85">
                <a:latin typeface="Microsoft Sans Serif"/>
                <a:cs typeface="Microsoft Sans Serif"/>
              </a:rPr>
              <a:t>Creative</a:t>
            </a:r>
            <a:endParaRPr sz="3950">
              <a:latin typeface="Microsoft Sans Serif"/>
              <a:cs typeface="Microsoft Sans Serif"/>
            </a:endParaRPr>
          </a:p>
          <a:p>
            <a:pPr lvl="1" marL="934085" indent="-461645">
              <a:lnSpc>
                <a:spcPct val="100000"/>
              </a:lnSpc>
              <a:spcBef>
                <a:spcPts val="2515"/>
              </a:spcBef>
              <a:buChar char="•"/>
              <a:tabLst>
                <a:tab pos="933450" algn="l"/>
                <a:tab pos="934719" algn="l"/>
              </a:tabLst>
            </a:pPr>
            <a:r>
              <a:rPr dirty="0" sz="3950" spc="135">
                <a:latin typeface="Microsoft Sans Serif"/>
                <a:cs typeface="Microsoft Sans Serif"/>
              </a:rPr>
              <a:t>Collabo</a:t>
            </a:r>
            <a:r>
              <a:rPr dirty="0" sz="3950" spc="70">
                <a:latin typeface="Microsoft Sans Serif"/>
                <a:cs typeface="Microsoft Sans Serif"/>
              </a:rPr>
              <a:t>r</a:t>
            </a:r>
            <a:r>
              <a:rPr dirty="0" sz="3950" spc="110">
                <a:latin typeface="Microsoft Sans Serif"/>
                <a:cs typeface="Microsoft Sans Serif"/>
              </a:rPr>
              <a:t>ati</a:t>
            </a:r>
            <a:r>
              <a:rPr dirty="0" sz="3950" spc="95">
                <a:latin typeface="Microsoft Sans Serif"/>
                <a:cs typeface="Microsoft Sans Serif"/>
              </a:rPr>
              <a:t>v</a:t>
            </a:r>
            <a:r>
              <a:rPr dirty="0" sz="3950" spc="50">
                <a:latin typeface="Microsoft Sans Serif"/>
                <a:cs typeface="Microsoft Sans Serif"/>
              </a:rPr>
              <a:t>e</a:t>
            </a:r>
            <a:endParaRPr sz="3950">
              <a:latin typeface="Microsoft Sans Serif"/>
              <a:cs typeface="Microsoft Sans Serif"/>
            </a:endParaRPr>
          </a:p>
          <a:p>
            <a:pPr marL="934085" indent="-461645">
              <a:lnSpc>
                <a:spcPct val="100000"/>
              </a:lnSpc>
              <a:spcBef>
                <a:spcPts val="2515"/>
              </a:spcBef>
              <a:buClr>
                <a:srgbClr val="000000"/>
              </a:buClr>
              <a:buChar char="•"/>
              <a:tabLst>
                <a:tab pos="933450" algn="l"/>
                <a:tab pos="934719" algn="l"/>
              </a:tabLst>
            </a:pPr>
            <a:r>
              <a:rPr dirty="0" sz="3950" spc="114" b="1">
                <a:solidFill>
                  <a:srgbClr val="EF5FA7"/>
                </a:solidFill>
                <a:latin typeface="Arial"/>
                <a:cs typeface="Arial"/>
              </a:rPr>
              <a:t>User-centric</a:t>
            </a:r>
            <a:endParaRPr sz="3950">
              <a:latin typeface="Arial"/>
              <a:cs typeface="Arial"/>
            </a:endParaRPr>
          </a:p>
          <a:p>
            <a:pPr marL="934085" indent="-461645">
              <a:lnSpc>
                <a:spcPct val="100000"/>
              </a:lnSpc>
              <a:spcBef>
                <a:spcPts val="2515"/>
              </a:spcBef>
              <a:buChar char="•"/>
              <a:tabLst>
                <a:tab pos="933450" algn="l"/>
                <a:tab pos="934719" algn="l"/>
              </a:tabLst>
            </a:pPr>
            <a:r>
              <a:rPr dirty="0" sz="3950" spc="110">
                <a:latin typeface="Microsoft Sans Serif"/>
                <a:cs typeface="Microsoft Sans Serif"/>
              </a:rPr>
              <a:t>Iterative</a:t>
            </a:r>
            <a:endParaRPr sz="395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967089" y="3281021"/>
            <a:ext cx="4465320" cy="5554345"/>
          </a:xfrm>
          <a:prstGeom prst="rect">
            <a:avLst/>
          </a:prstGeom>
        </p:spPr>
        <p:txBody>
          <a:bodyPr wrap="square" lIns="0" tIns="331470" rIns="0" bIns="0" rtlCol="0" vert="horz">
            <a:spAutoFit/>
          </a:bodyPr>
          <a:lstStyle/>
          <a:p>
            <a:pPr marL="473075" indent="-461009">
              <a:lnSpc>
                <a:spcPct val="100000"/>
              </a:lnSpc>
              <a:spcBef>
                <a:spcPts val="2610"/>
              </a:spcBef>
              <a:buChar char="•"/>
              <a:tabLst>
                <a:tab pos="473075" algn="l"/>
                <a:tab pos="473709" algn="l"/>
              </a:tabLst>
            </a:pPr>
            <a:r>
              <a:rPr dirty="0" sz="3950" spc="145" b="1">
                <a:latin typeface="Arial"/>
                <a:cs typeface="Arial"/>
              </a:rPr>
              <a:t>D</a:t>
            </a:r>
            <a:r>
              <a:rPr dirty="0" sz="3950" spc="125" b="1">
                <a:latin typeface="Arial"/>
                <a:cs typeface="Arial"/>
              </a:rPr>
              <a:t>e</a:t>
            </a:r>
            <a:r>
              <a:rPr dirty="0" sz="3950" spc="20" b="1">
                <a:latin typeface="Arial"/>
                <a:cs typeface="Arial"/>
              </a:rPr>
              <a:t>sign</a:t>
            </a:r>
            <a:r>
              <a:rPr dirty="0" sz="3950" spc="-320" b="1">
                <a:latin typeface="Arial"/>
                <a:cs typeface="Arial"/>
              </a:rPr>
              <a:t> </a:t>
            </a:r>
            <a:r>
              <a:rPr dirty="0" sz="3950" spc="65" b="1">
                <a:latin typeface="Arial"/>
                <a:cs typeface="Arial"/>
              </a:rPr>
              <a:t>Thinking</a:t>
            </a:r>
            <a:endParaRPr sz="3950">
              <a:latin typeface="Arial"/>
              <a:cs typeface="Arial"/>
            </a:endParaRPr>
          </a:p>
          <a:p>
            <a:pPr lvl="1" marL="934085" indent="-461645">
              <a:lnSpc>
                <a:spcPct val="100000"/>
              </a:lnSpc>
              <a:spcBef>
                <a:spcPts val="2520"/>
              </a:spcBef>
              <a:buClr>
                <a:srgbClr val="000000"/>
              </a:buClr>
              <a:buChar char="•"/>
              <a:tabLst>
                <a:tab pos="933450" algn="l"/>
                <a:tab pos="934719" algn="l"/>
              </a:tabLst>
            </a:pPr>
            <a:r>
              <a:rPr dirty="0" sz="3950" spc="70" b="1">
                <a:solidFill>
                  <a:srgbClr val="EF5FA7"/>
                </a:solidFill>
                <a:latin typeface="Arial"/>
                <a:cs typeface="Arial"/>
              </a:rPr>
              <a:t>Empathy</a:t>
            </a:r>
            <a:endParaRPr sz="3950">
              <a:latin typeface="Arial"/>
              <a:cs typeface="Arial"/>
            </a:endParaRPr>
          </a:p>
          <a:p>
            <a:pPr marL="934085" indent="-461645">
              <a:lnSpc>
                <a:spcPct val="100000"/>
              </a:lnSpc>
              <a:spcBef>
                <a:spcPts val="2515"/>
              </a:spcBef>
              <a:buChar char="•"/>
              <a:tabLst>
                <a:tab pos="933450" algn="l"/>
                <a:tab pos="934719" algn="l"/>
              </a:tabLst>
            </a:pPr>
            <a:r>
              <a:rPr dirty="0" sz="3950" spc="45">
                <a:latin typeface="Microsoft Sans Serif"/>
                <a:cs typeface="Microsoft Sans Serif"/>
              </a:rPr>
              <a:t>De</a:t>
            </a:r>
            <a:r>
              <a:rPr dirty="0" sz="3950" spc="45">
                <a:latin typeface="Times New Roman"/>
                <a:cs typeface="Times New Roman"/>
              </a:rPr>
              <a:t>f</a:t>
            </a:r>
            <a:r>
              <a:rPr dirty="0" sz="3950" spc="45">
                <a:latin typeface="Microsoft Sans Serif"/>
                <a:cs typeface="Microsoft Sans Serif"/>
              </a:rPr>
              <a:t>ine</a:t>
            </a:r>
            <a:endParaRPr sz="3950">
              <a:latin typeface="Microsoft Sans Serif"/>
              <a:cs typeface="Microsoft Sans Serif"/>
            </a:endParaRPr>
          </a:p>
          <a:p>
            <a:pPr marL="934085" indent="-461645">
              <a:lnSpc>
                <a:spcPct val="100000"/>
              </a:lnSpc>
              <a:spcBef>
                <a:spcPts val="2515"/>
              </a:spcBef>
              <a:buChar char="•"/>
              <a:tabLst>
                <a:tab pos="933450" algn="l"/>
                <a:tab pos="934719" algn="l"/>
              </a:tabLst>
            </a:pPr>
            <a:r>
              <a:rPr dirty="0" sz="3950" spc="130">
                <a:latin typeface="Microsoft Sans Serif"/>
                <a:cs typeface="Microsoft Sans Serif"/>
              </a:rPr>
              <a:t>Ideation</a:t>
            </a:r>
            <a:endParaRPr sz="3950">
              <a:latin typeface="Microsoft Sans Serif"/>
              <a:cs typeface="Microsoft Sans Serif"/>
            </a:endParaRPr>
          </a:p>
          <a:p>
            <a:pPr marL="934085" indent="-461645">
              <a:lnSpc>
                <a:spcPct val="100000"/>
              </a:lnSpc>
              <a:spcBef>
                <a:spcPts val="2515"/>
              </a:spcBef>
              <a:buChar char="•"/>
              <a:tabLst>
                <a:tab pos="933450" algn="l"/>
                <a:tab pos="934719" algn="l"/>
              </a:tabLst>
            </a:pPr>
            <a:r>
              <a:rPr dirty="0" sz="3950" spc="135">
                <a:latin typeface="Microsoft Sans Serif"/>
                <a:cs typeface="Microsoft Sans Serif"/>
              </a:rPr>
              <a:t>Prototype</a:t>
            </a:r>
            <a:endParaRPr sz="3950">
              <a:latin typeface="Microsoft Sans Serif"/>
              <a:cs typeface="Microsoft Sans Serif"/>
            </a:endParaRPr>
          </a:p>
          <a:p>
            <a:pPr marL="934085" indent="-461645">
              <a:lnSpc>
                <a:spcPct val="100000"/>
              </a:lnSpc>
              <a:spcBef>
                <a:spcPts val="2515"/>
              </a:spcBef>
              <a:buChar char="•"/>
              <a:tabLst>
                <a:tab pos="933450" algn="l"/>
                <a:tab pos="934719" algn="l"/>
              </a:tabLst>
            </a:pPr>
            <a:r>
              <a:rPr dirty="0" sz="3950" spc="-50">
                <a:latin typeface="Microsoft Sans Serif"/>
                <a:cs typeface="Microsoft Sans Serif"/>
              </a:rPr>
              <a:t>Test</a:t>
            </a:r>
            <a:endParaRPr sz="395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614269" y="505554"/>
            <a:ext cx="2662555" cy="520700"/>
          </a:xfrm>
          <a:prstGeom prst="rect">
            <a:avLst/>
          </a:prstGeom>
          <a:solidFill>
            <a:srgbClr val="00A2FF"/>
          </a:solidFill>
        </p:spPr>
        <p:txBody>
          <a:bodyPr wrap="square" lIns="0" tIns="74295" rIns="0" bIns="0" rtlCol="0" vert="horz">
            <a:spAutoFit/>
          </a:bodyPr>
          <a:lstStyle/>
          <a:p>
            <a:pPr marL="46990">
              <a:lnSpc>
                <a:spcPct val="100000"/>
              </a:lnSpc>
              <a:spcBef>
                <a:spcPts val="585"/>
              </a:spcBef>
            </a:pPr>
            <a:r>
              <a:rPr dirty="0" sz="2600" spc="-20">
                <a:latin typeface="Lucida Sans Unicode"/>
                <a:cs typeface="Lucida Sans Unicode"/>
              </a:rPr>
              <a:t>#designthinking</a:t>
            </a:r>
            <a:endParaRPr sz="260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AiSN_jatim</dc:title>
  <dcterms:created xsi:type="dcterms:W3CDTF">2023-06-08T12:46:07Z</dcterms:created>
  <dcterms:modified xsi:type="dcterms:W3CDTF">2023-06-08T12:46:07Z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2023-06-04T00:00:00Z</vt:filetime>
  </property>
  <property fmtid="{D5CDD505-2E9C-101B-9397-08002B2CF9AE}" pid="3" name="Creator">
    <vt:lpwstr>Keynote</vt:lpwstr>
  </property>
  <property fmtid="{D5CDD505-2E9C-101B-9397-08002B2CF9AE}" pid="4" name="LastSaved">
    <vt:filetime>2023-06-08T00:00:00Z</vt:filetime>
  </property>
</Properties>
</file>